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37"/>
  </p:notesMasterIdLst>
  <p:handoutMasterIdLst>
    <p:handoutMasterId r:id="rId38"/>
  </p:handoutMasterIdLst>
  <p:sldIdLst>
    <p:sldId id="265" r:id="rId5"/>
    <p:sldId id="365" r:id="rId6"/>
    <p:sldId id="266" r:id="rId7"/>
    <p:sldId id="343" r:id="rId8"/>
    <p:sldId id="342" r:id="rId9"/>
    <p:sldId id="341" r:id="rId10"/>
    <p:sldId id="324" r:id="rId11"/>
    <p:sldId id="335" r:id="rId12"/>
    <p:sldId id="345" r:id="rId13"/>
    <p:sldId id="346" r:id="rId14"/>
    <p:sldId id="330" r:id="rId15"/>
    <p:sldId id="354" r:id="rId16"/>
    <p:sldId id="313" r:id="rId17"/>
    <p:sldId id="344" r:id="rId18"/>
    <p:sldId id="334" r:id="rId19"/>
    <p:sldId id="329" r:id="rId20"/>
    <p:sldId id="356" r:id="rId21"/>
    <p:sldId id="340" r:id="rId22"/>
    <p:sldId id="357" r:id="rId23"/>
    <p:sldId id="362" r:id="rId24"/>
    <p:sldId id="361" r:id="rId25"/>
    <p:sldId id="277" r:id="rId26"/>
    <p:sldId id="349" r:id="rId27"/>
    <p:sldId id="288" r:id="rId28"/>
    <p:sldId id="338" r:id="rId29"/>
    <p:sldId id="353" r:id="rId30"/>
    <p:sldId id="352" r:id="rId31"/>
    <p:sldId id="290" r:id="rId32"/>
    <p:sldId id="317" r:id="rId33"/>
    <p:sldId id="363" r:id="rId34"/>
    <p:sldId id="355" r:id="rId35"/>
    <p:sldId id="272" r:id="rId36"/>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DDBA338-1F38-35A8-8316-D69C3F01D9A4}" name="Céline TARTARE" initials="CT" userId="S::tartare.c@cdg59.fr::dd814c6c-5880-409b-bc02-d6fef928ea34" providerId="AD"/>
  <p188:author id="{1C41905C-36A5-7ACD-6B46-C1D7B7C7335B}" name="Myriam VANRAST" initials="MV" userId="S::vanrast.m@cdg59.fr::57a571cc-6873-4078-86b0-327a04b2644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AD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2976E7-9FA5-4750-8488-8768CD3831B2}" type="doc">
      <dgm:prSet loTypeId="urn:microsoft.com/office/officeart/2005/8/layout/hProcess9" loCatId="process" qsTypeId="urn:microsoft.com/office/officeart/2005/8/quickstyle/simple1" qsCatId="simple" csTypeId="urn:microsoft.com/office/officeart/2005/8/colors/accent1_2" csCatId="accent1" phldr="1"/>
      <dgm:spPr/>
    </dgm:pt>
    <dgm:pt modelId="{5D8C89AA-7C10-4ADE-87B9-45AFEA6678EB}">
      <dgm:prSet phldrT="[Texte]" custT="1"/>
      <dgm:spPr/>
      <dgm:t>
        <a:bodyPr/>
        <a:lstStyle/>
        <a:p>
          <a:endParaRPr lang="fr-FR" sz="1400" b="1" dirty="0">
            <a:solidFill>
              <a:srgbClr val="FF0000"/>
            </a:solidFill>
          </a:endParaRPr>
        </a:p>
        <a:p>
          <a:r>
            <a:rPr lang="fr-FR" sz="1400" b="1" dirty="0">
              <a:solidFill>
                <a:srgbClr val="FF0000"/>
              </a:solidFill>
            </a:rPr>
            <a:t>Concertation avec les OS </a:t>
          </a:r>
        </a:p>
        <a:p>
          <a:endParaRPr lang="fr-FR" sz="1400" b="1" dirty="0">
            <a:solidFill>
              <a:srgbClr val="FF0000"/>
            </a:solidFill>
          </a:endParaRPr>
        </a:p>
        <a:p>
          <a:r>
            <a:rPr lang="fr-FR" sz="1400" b="0" dirty="0"/>
            <a:t>- Nombre de représentants</a:t>
          </a:r>
        </a:p>
        <a:p>
          <a:r>
            <a:rPr lang="fr-FR" sz="1400" b="0" dirty="0"/>
            <a:t>- Création éventuelle d’une FSSSCT</a:t>
          </a:r>
        </a:p>
        <a:p>
          <a:r>
            <a:rPr lang="fr-FR" sz="1400" b="0" dirty="0"/>
            <a:t>- Paritarisme numérique</a:t>
          </a:r>
        </a:p>
        <a:p>
          <a:r>
            <a:rPr lang="fr-FR" sz="1400" b="0" dirty="0"/>
            <a:t>- Recueil du vote des élus</a:t>
          </a:r>
        </a:p>
        <a:p>
          <a:r>
            <a:rPr lang="fr-FR" sz="1400" b="0" dirty="0"/>
            <a:t>- Modalités de vote</a:t>
          </a:r>
        </a:p>
        <a:p>
          <a:r>
            <a:rPr lang="fr-FR" sz="1400" b="0" dirty="0"/>
            <a:t>- Calendrier électoral</a:t>
          </a:r>
        </a:p>
        <a:p>
          <a:r>
            <a:rPr lang="fr-FR" sz="1400" b="0" i="0" u="none" dirty="0"/>
            <a:t>communication aux OS de la répartition H/F des effectifs pour chaque scrutin.</a:t>
          </a:r>
          <a:r>
            <a:rPr lang="en-US" sz="1400" b="0" i="0" dirty="0"/>
            <a:t>​</a:t>
          </a:r>
          <a:endParaRPr lang="fr-FR" sz="1400" b="0" dirty="0"/>
        </a:p>
        <a:p>
          <a:endParaRPr lang="fr-FR" sz="1400" b="1" dirty="0"/>
        </a:p>
      </dgm:t>
    </dgm:pt>
    <dgm:pt modelId="{8AF69C90-68AD-4800-9705-32B0A5F3A665}" type="parTrans" cxnId="{D6347579-CF5E-41D1-AA38-4D2EE62A1528}">
      <dgm:prSet/>
      <dgm:spPr/>
      <dgm:t>
        <a:bodyPr/>
        <a:lstStyle/>
        <a:p>
          <a:endParaRPr lang="fr-FR"/>
        </a:p>
      </dgm:t>
    </dgm:pt>
    <dgm:pt modelId="{93792AA1-6398-4FF2-9100-F26444F56382}" type="sibTrans" cxnId="{D6347579-CF5E-41D1-AA38-4D2EE62A1528}">
      <dgm:prSet/>
      <dgm:spPr/>
      <dgm:t>
        <a:bodyPr/>
        <a:lstStyle/>
        <a:p>
          <a:endParaRPr lang="fr-FR"/>
        </a:p>
      </dgm:t>
    </dgm:pt>
    <dgm:pt modelId="{C1325DAA-AC05-4A0B-ABB1-9E2E446FD12D}">
      <dgm:prSet phldrT="[Texte]" custT="1"/>
      <dgm:spPr/>
      <dgm:t>
        <a:bodyPr/>
        <a:lstStyle/>
        <a:p>
          <a:pPr>
            <a:buFont typeface="Arial" panose="020B0604020202020204" pitchFamily="34" charset="0"/>
            <a:buNone/>
          </a:pPr>
          <a:endParaRPr lang="fr-FR" sz="1600" b="1" i="0" u="none" dirty="0"/>
        </a:p>
        <a:p>
          <a:pPr>
            <a:buFont typeface="Arial" panose="020B0604020202020204" pitchFamily="34" charset="0"/>
            <a:buNone/>
          </a:pPr>
          <a:r>
            <a:rPr lang="fr-FR" sz="1600" b="1" i="1" u="none" dirty="0">
              <a:solidFill>
                <a:schemeClr val="bg1">
                  <a:lumMod val="65000"/>
                </a:schemeClr>
              </a:solidFill>
            </a:rPr>
            <a:t>Janvier 2026 </a:t>
          </a:r>
        </a:p>
        <a:p>
          <a:pPr>
            <a:buFont typeface="Arial" panose="020B0604020202020204" pitchFamily="34" charset="0"/>
            <a:buChar char="•"/>
          </a:pPr>
          <a:endParaRPr lang="fr-FR" sz="1600" b="1" i="0" u="none" dirty="0"/>
        </a:p>
        <a:p>
          <a:pPr>
            <a:buFont typeface="Arial" panose="020B0604020202020204" pitchFamily="34" charset="0"/>
            <a:buChar char="•"/>
          </a:pPr>
          <a:r>
            <a:rPr lang="fr-FR" sz="1400" b="1" i="0" u="none" dirty="0">
              <a:solidFill>
                <a:srgbClr val="FF0000"/>
              </a:solidFill>
            </a:rPr>
            <a:t>Recensement des effectifs</a:t>
          </a:r>
        </a:p>
        <a:p>
          <a:pPr>
            <a:buFont typeface="Arial" panose="020B0604020202020204" pitchFamily="34" charset="0"/>
            <a:buChar char="•"/>
          </a:pPr>
          <a:r>
            <a:rPr lang="fr-FR" sz="1600" b="0" i="0" u="none" dirty="0"/>
            <a:t> </a:t>
          </a:r>
        </a:p>
        <a:p>
          <a:pPr>
            <a:buFont typeface="Arial" panose="020B0604020202020204" pitchFamily="34" charset="0"/>
            <a:buChar char="•"/>
          </a:pPr>
          <a:r>
            <a:rPr lang="fr-FR" sz="1300" b="0" i="0" u="none" dirty="0"/>
            <a:t>- création CST local </a:t>
          </a:r>
          <a:r>
            <a:rPr lang="fr-FR" sz="1050" b="0" i="0" u="none" dirty="0"/>
            <a:t>(</a:t>
          </a:r>
          <a:r>
            <a:rPr lang="fr-FR" sz="1050" b="0" i="0" u="none" dirty="0">
              <a:solidFill>
                <a:schemeClr val="bg1"/>
              </a:solidFill>
            </a:rPr>
            <a:t>ou </a:t>
          </a:r>
          <a:r>
            <a:rPr lang="fr-FR" sz="1050" b="0" i="0" u="none" dirty="0" err="1">
              <a:solidFill>
                <a:schemeClr val="bg1"/>
              </a:solidFill>
            </a:rPr>
            <a:t>rattachemt</a:t>
          </a:r>
          <a:r>
            <a:rPr lang="fr-FR" sz="1050" b="0" i="0" u="none" dirty="0">
              <a:solidFill>
                <a:schemeClr val="bg1"/>
              </a:solidFill>
            </a:rPr>
            <a:t> CST CDG)</a:t>
          </a:r>
        </a:p>
        <a:p>
          <a:pPr>
            <a:buFont typeface="Arial" panose="020B0604020202020204" pitchFamily="34" charset="0"/>
            <a:buChar char="•"/>
          </a:pPr>
          <a:r>
            <a:rPr lang="en-US" sz="1400" b="0" i="0" dirty="0"/>
            <a:t>-</a:t>
          </a:r>
          <a:r>
            <a:rPr lang="en-US" sz="1400" b="0" i="0" dirty="0" err="1"/>
            <a:t>détermination</a:t>
          </a:r>
          <a:r>
            <a:rPr lang="en-US" sz="1400" b="0" i="0" dirty="0"/>
            <a:t> du </a:t>
          </a:r>
          <a:r>
            <a:rPr lang="en-US" sz="1400" b="0" i="0" dirty="0" err="1"/>
            <a:t>nombre</a:t>
          </a:r>
          <a:r>
            <a:rPr lang="en-US" sz="1400" b="0" i="0" dirty="0"/>
            <a:t> de representants du personnel </a:t>
          </a:r>
        </a:p>
        <a:p>
          <a:pPr>
            <a:buFont typeface="Arial" panose="020B0604020202020204" pitchFamily="34" charset="0"/>
            <a:buChar char="•"/>
          </a:pPr>
          <a:r>
            <a:rPr lang="en-US" sz="1400" b="0" i="0" dirty="0"/>
            <a:t>- </a:t>
          </a:r>
          <a:r>
            <a:rPr lang="en-US" sz="1400" b="0" i="0" dirty="0" err="1"/>
            <a:t>répartition</a:t>
          </a:r>
          <a:r>
            <a:rPr lang="en-US" sz="1400" b="0" i="0" dirty="0"/>
            <a:t> hommes/femmes</a:t>
          </a:r>
        </a:p>
        <a:p>
          <a:pPr>
            <a:buFont typeface="Arial" panose="020B0604020202020204" pitchFamily="34" charset="0"/>
            <a:buChar char="•"/>
          </a:pPr>
          <a:r>
            <a:rPr lang="fr-FR" sz="1600" b="0" i="0" dirty="0"/>
            <a:t>​</a:t>
          </a:r>
          <a:endParaRPr lang="fr-FR" sz="1600" dirty="0"/>
        </a:p>
      </dgm:t>
    </dgm:pt>
    <dgm:pt modelId="{C05CC47A-B8DD-4DF3-82F7-56CC68E73A12}" type="parTrans" cxnId="{E2917B53-FF6A-460F-898F-C38B6B4094CB}">
      <dgm:prSet/>
      <dgm:spPr/>
      <dgm:t>
        <a:bodyPr/>
        <a:lstStyle/>
        <a:p>
          <a:endParaRPr lang="fr-FR"/>
        </a:p>
      </dgm:t>
    </dgm:pt>
    <dgm:pt modelId="{A6B9C602-B4CD-43AA-AEB8-7B110C2A660F}" type="sibTrans" cxnId="{E2917B53-FF6A-460F-898F-C38B6B4094CB}">
      <dgm:prSet/>
      <dgm:spPr/>
      <dgm:t>
        <a:bodyPr/>
        <a:lstStyle/>
        <a:p>
          <a:endParaRPr lang="fr-FR"/>
        </a:p>
      </dgm:t>
    </dgm:pt>
    <dgm:pt modelId="{930947D1-3B3D-426C-A1BE-457547EA52BE}">
      <dgm:prSet custT="1"/>
      <dgm:spPr/>
      <dgm:t>
        <a:bodyPr/>
        <a:lstStyle/>
        <a:p>
          <a:pPr>
            <a:buFont typeface="Arial" panose="020B0604020202020204" pitchFamily="34" charset="0"/>
            <a:buChar char="•"/>
          </a:pPr>
          <a:r>
            <a:rPr lang="fr-FR" sz="1400" b="1" i="1" u="none" dirty="0">
              <a:solidFill>
                <a:schemeClr val="bg1">
                  <a:lumMod val="65000"/>
                </a:schemeClr>
              </a:solidFill>
            </a:rPr>
            <a:t>60 jours au moins avant la date du scrutin </a:t>
          </a:r>
        </a:p>
        <a:p>
          <a:pPr>
            <a:buFont typeface="Arial" panose="020B0604020202020204" pitchFamily="34" charset="0"/>
            <a:buChar char="•"/>
          </a:pPr>
          <a:r>
            <a:rPr lang="fr-FR" sz="1400" b="1" i="1" u="none" dirty="0">
              <a:solidFill>
                <a:schemeClr val="bg1">
                  <a:lumMod val="65000"/>
                </a:schemeClr>
              </a:solidFill>
            </a:rPr>
            <a:t>(le 11 octobre 2026)</a:t>
          </a:r>
        </a:p>
        <a:p>
          <a:pPr>
            <a:buFont typeface="Arial" panose="020B0604020202020204" pitchFamily="34" charset="0"/>
            <a:buChar char="•"/>
          </a:pPr>
          <a:endParaRPr lang="fr-FR" sz="1400" b="1" i="0" u="none" dirty="0"/>
        </a:p>
        <a:p>
          <a:pPr>
            <a:buFont typeface="Arial" panose="020B0604020202020204" pitchFamily="34" charset="0"/>
            <a:buChar char="•"/>
          </a:pPr>
          <a:r>
            <a:rPr lang="fr-FR" sz="1400" b="1" i="0" u="none" dirty="0"/>
            <a:t> </a:t>
          </a:r>
        </a:p>
        <a:p>
          <a:pPr>
            <a:buFont typeface="Arial" panose="020B0604020202020204" pitchFamily="34" charset="0"/>
            <a:buChar char="•"/>
          </a:pPr>
          <a:r>
            <a:rPr lang="fr-FR" sz="1400" b="0" i="0" u="none" dirty="0"/>
            <a:t>date limite de </a:t>
          </a:r>
          <a:r>
            <a:rPr lang="fr-FR" sz="1400" b="0" i="0" u="none" dirty="0">
              <a:solidFill>
                <a:srgbClr val="FF0000"/>
              </a:solidFill>
            </a:rPr>
            <a:t>publicité des listes électorales</a:t>
          </a:r>
          <a:r>
            <a:rPr lang="fr-FR" sz="1400" b="0" i="0" dirty="0"/>
            <a:t>​</a:t>
          </a:r>
          <a:endParaRPr lang="en-US" sz="1400" b="0" i="0" dirty="0"/>
        </a:p>
      </dgm:t>
    </dgm:pt>
    <dgm:pt modelId="{1232D1C7-3195-4E4B-8AE5-2EBEF08AE754}" type="parTrans" cxnId="{E7A3D2C9-0327-48A4-948C-3BA4EF5BD626}">
      <dgm:prSet/>
      <dgm:spPr/>
      <dgm:t>
        <a:bodyPr/>
        <a:lstStyle/>
        <a:p>
          <a:endParaRPr lang="fr-FR"/>
        </a:p>
      </dgm:t>
    </dgm:pt>
    <dgm:pt modelId="{A604E6BC-382E-478D-8610-4F81A243B96A}" type="sibTrans" cxnId="{E7A3D2C9-0327-48A4-948C-3BA4EF5BD626}">
      <dgm:prSet/>
      <dgm:spPr/>
      <dgm:t>
        <a:bodyPr/>
        <a:lstStyle/>
        <a:p>
          <a:endParaRPr lang="fr-FR"/>
        </a:p>
      </dgm:t>
    </dgm:pt>
    <dgm:pt modelId="{A24249F3-87EC-447A-9C83-11D201886739}">
      <dgm:prSet custT="1"/>
      <dgm:spPr/>
      <dgm:t>
        <a:bodyPr/>
        <a:lstStyle/>
        <a:p>
          <a:pPr>
            <a:buFont typeface="Arial" panose="020B0604020202020204" pitchFamily="34" charset="0"/>
            <a:buChar char="•"/>
          </a:pPr>
          <a:endParaRPr lang="fr-FR" sz="1400" b="1" i="0" u="none" dirty="0"/>
        </a:p>
        <a:p>
          <a:pPr>
            <a:buFont typeface="Arial" panose="020B0604020202020204" pitchFamily="34" charset="0"/>
            <a:buChar char="•"/>
          </a:pPr>
          <a:r>
            <a:rPr lang="fr-FR" sz="1400" b="1" i="1" u="none" dirty="0">
              <a:solidFill>
                <a:schemeClr val="bg1">
                  <a:lumMod val="65000"/>
                </a:schemeClr>
              </a:solidFill>
            </a:rPr>
            <a:t>Au moins 6 mois avant le scrutin</a:t>
          </a:r>
        </a:p>
        <a:p>
          <a:pPr>
            <a:buFont typeface="Arial" panose="020B0604020202020204" pitchFamily="34" charset="0"/>
            <a:buChar char="•"/>
          </a:pPr>
          <a:r>
            <a:rPr lang="fr-FR" sz="1400" b="1" i="1" u="none" dirty="0">
              <a:solidFill>
                <a:schemeClr val="bg1">
                  <a:lumMod val="65000"/>
                </a:schemeClr>
              </a:solidFill>
            </a:rPr>
            <a:t> (10 juin 2026)</a:t>
          </a:r>
        </a:p>
        <a:p>
          <a:pPr>
            <a:buFont typeface="Arial" panose="020B0604020202020204" pitchFamily="34" charset="0"/>
            <a:buChar char="•"/>
          </a:pPr>
          <a:r>
            <a:rPr lang="fr-FR" sz="1400" b="1" i="1" u="none" dirty="0">
              <a:solidFill>
                <a:schemeClr val="bg1">
                  <a:lumMod val="65000"/>
                </a:schemeClr>
              </a:solidFill>
            </a:rPr>
            <a:t> </a:t>
          </a:r>
        </a:p>
        <a:p>
          <a:pPr>
            <a:buFont typeface="Arial" panose="020B0604020202020204" pitchFamily="34" charset="0"/>
            <a:buChar char="•"/>
          </a:pPr>
          <a:endParaRPr lang="fr-FR" sz="1400" b="1" i="0" u="none" dirty="0"/>
        </a:p>
        <a:p>
          <a:pPr>
            <a:buFont typeface="Arial" panose="020B0604020202020204" pitchFamily="34" charset="0"/>
            <a:buChar char="•"/>
          </a:pPr>
          <a:r>
            <a:rPr lang="fr-FR" sz="1400" b="0" i="0" u="none" dirty="0"/>
            <a:t>Délibération fixant les </a:t>
          </a:r>
          <a:r>
            <a:rPr lang="fr-FR" sz="1400" b="0" i="0" u="none" dirty="0">
              <a:solidFill>
                <a:srgbClr val="FF0000"/>
              </a:solidFill>
            </a:rPr>
            <a:t>modalités de composition du CST </a:t>
          </a:r>
          <a:endParaRPr lang="en-US" sz="1400" b="0" i="0" dirty="0">
            <a:solidFill>
              <a:srgbClr val="FF0000"/>
            </a:solidFill>
          </a:endParaRPr>
        </a:p>
      </dgm:t>
    </dgm:pt>
    <dgm:pt modelId="{BF22AB09-D681-4CBE-991B-47E7CE32898A}" type="parTrans" cxnId="{5D8D822E-0148-4708-BB44-323C5EC7D782}">
      <dgm:prSet/>
      <dgm:spPr/>
      <dgm:t>
        <a:bodyPr/>
        <a:lstStyle/>
        <a:p>
          <a:endParaRPr lang="fr-FR"/>
        </a:p>
      </dgm:t>
    </dgm:pt>
    <dgm:pt modelId="{B7DC4E46-29D2-45E5-96CB-07E1E6B7F090}" type="sibTrans" cxnId="{5D8D822E-0148-4708-BB44-323C5EC7D782}">
      <dgm:prSet/>
      <dgm:spPr/>
      <dgm:t>
        <a:bodyPr/>
        <a:lstStyle/>
        <a:p>
          <a:endParaRPr lang="fr-FR"/>
        </a:p>
      </dgm:t>
    </dgm:pt>
    <dgm:pt modelId="{2DDF9680-3088-49D6-A334-F47FEA62F32E}">
      <dgm:prSet custT="1"/>
      <dgm:spPr/>
      <dgm:t>
        <a:bodyPr/>
        <a:lstStyle/>
        <a:p>
          <a:pPr>
            <a:buFont typeface="Arial" panose="020B0604020202020204" pitchFamily="34" charset="0"/>
            <a:buChar char="•"/>
          </a:pPr>
          <a:r>
            <a:rPr lang="fr-FR" sz="1400" b="1" i="1" u="none" dirty="0">
              <a:solidFill>
                <a:schemeClr val="bg1">
                  <a:lumMod val="65000"/>
                </a:schemeClr>
              </a:solidFill>
            </a:rPr>
            <a:t>Au moins 6 semaines avant la date fixée pour le scrutin </a:t>
          </a:r>
        </a:p>
        <a:p>
          <a:pPr>
            <a:buFont typeface="Arial" panose="020B0604020202020204" pitchFamily="34" charset="0"/>
            <a:buChar char="•"/>
          </a:pPr>
          <a:r>
            <a:rPr lang="fr-FR" sz="1400" b="1" i="1" u="none" dirty="0">
              <a:solidFill>
                <a:schemeClr val="bg1">
                  <a:lumMod val="65000"/>
                </a:schemeClr>
              </a:solidFill>
            </a:rPr>
            <a:t>(29 octobre 2026) </a:t>
          </a:r>
          <a:endParaRPr lang="fr-FR" sz="1400" b="1" i="0" u="none" dirty="0">
            <a:solidFill>
              <a:schemeClr val="bg1">
                <a:lumMod val="65000"/>
              </a:schemeClr>
            </a:solidFill>
          </a:endParaRPr>
        </a:p>
        <a:p>
          <a:pPr>
            <a:buFont typeface="Arial" panose="020B0604020202020204" pitchFamily="34" charset="0"/>
            <a:buChar char="•"/>
          </a:pPr>
          <a:endParaRPr lang="fr-FR" sz="1400" b="1" i="0" u="none" dirty="0"/>
        </a:p>
        <a:p>
          <a:pPr>
            <a:buFont typeface="Arial" panose="020B0604020202020204" pitchFamily="34" charset="0"/>
            <a:buChar char="•"/>
          </a:pPr>
          <a:r>
            <a:rPr lang="fr-FR" sz="1400" b="1" i="0" u="none" dirty="0"/>
            <a:t> </a:t>
          </a:r>
          <a:r>
            <a:rPr lang="fr-FR" sz="1400" b="0" i="0" u="none" dirty="0"/>
            <a:t>Date limite de </a:t>
          </a:r>
          <a:r>
            <a:rPr lang="fr-FR" sz="1400" b="0" i="0" u="none" dirty="0">
              <a:solidFill>
                <a:srgbClr val="FF0000"/>
              </a:solidFill>
            </a:rPr>
            <a:t>dépôt des listes de candidatures</a:t>
          </a:r>
          <a:r>
            <a:rPr lang="en-US" sz="1400" b="0" i="0" dirty="0"/>
            <a:t>​</a:t>
          </a:r>
        </a:p>
      </dgm:t>
    </dgm:pt>
    <dgm:pt modelId="{71ED0E14-CB7D-49D9-8A00-B52DB6AFB81A}" type="parTrans" cxnId="{647AD182-5D1A-4328-8C30-A7C07D4A338A}">
      <dgm:prSet/>
      <dgm:spPr/>
      <dgm:t>
        <a:bodyPr/>
        <a:lstStyle/>
        <a:p>
          <a:endParaRPr lang="fr-FR"/>
        </a:p>
      </dgm:t>
    </dgm:pt>
    <dgm:pt modelId="{68FC334D-D348-4FD2-960D-0216F29F60A2}" type="sibTrans" cxnId="{647AD182-5D1A-4328-8C30-A7C07D4A338A}">
      <dgm:prSet/>
      <dgm:spPr/>
      <dgm:t>
        <a:bodyPr/>
        <a:lstStyle/>
        <a:p>
          <a:endParaRPr lang="fr-FR"/>
        </a:p>
      </dgm:t>
    </dgm:pt>
    <dgm:pt modelId="{598994CC-3F9A-4A16-AB13-EA0E2A18C974}" type="pres">
      <dgm:prSet presAssocID="{562976E7-9FA5-4750-8488-8768CD3831B2}" presName="CompostProcess" presStyleCnt="0">
        <dgm:presLayoutVars>
          <dgm:dir/>
          <dgm:resizeHandles val="exact"/>
        </dgm:presLayoutVars>
      </dgm:prSet>
      <dgm:spPr/>
    </dgm:pt>
    <dgm:pt modelId="{F0675E95-E4FA-4B74-8EEE-5B0D80386E35}" type="pres">
      <dgm:prSet presAssocID="{562976E7-9FA5-4750-8488-8768CD3831B2}" presName="arrow" presStyleLbl="bgShp" presStyleIdx="0" presStyleCnt="1"/>
      <dgm:spPr/>
    </dgm:pt>
    <dgm:pt modelId="{33866262-1365-46FB-BFBF-85B6114B0BCE}" type="pres">
      <dgm:prSet presAssocID="{562976E7-9FA5-4750-8488-8768CD3831B2}" presName="linearProcess" presStyleCnt="0"/>
      <dgm:spPr/>
    </dgm:pt>
    <dgm:pt modelId="{2DFD656E-F57B-4EC9-A2D1-645D308CDD45}" type="pres">
      <dgm:prSet presAssocID="{5D8C89AA-7C10-4ADE-87B9-45AFEA6678EB}" presName="textNode" presStyleLbl="node1" presStyleIdx="0" presStyleCnt="5" custScaleX="87732" custScaleY="189378" custLinFactX="69314" custLinFactNeighborX="100000" custLinFactNeighborY="528">
        <dgm:presLayoutVars>
          <dgm:bulletEnabled val="1"/>
        </dgm:presLayoutVars>
      </dgm:prSet>
      <dgm:spPr/>
    </dgm:pt>
    <dgm:pt modelId="{C890F7A9-4623-48D7-A9AC-E77EFD129A5A}" type="pres">
      <dgm:prSet presAssocID="{93792AA1-6398-4FF2-9100-F26444F56382}" presName="sibTrans" presStyleCnt="0"/>
      <dgm:spPr/>
    </dgm:pt>
    <dgm:pt modelId="{E54FBE95-BDAE-41F6-B2F8-A6F14967356F}" type="pres">
      <dgm:prSet presAssocID="{C1325DAA-AC05-4A0B-ABB1-9E2E446FD12D}" presName="textNode" presStyleLbl="node1" presStyleIdx="1" presStyleCnt="5" custScaleX="64676" custScaleY="190714" custLinFactX="-75944" custLinFactNeighborX="-100000" custLinFactNeighborY="-528">
        <dgm:presLayoutVars>
          <dgm:bulletEnabled val="1"/>
        </dgm:presLayoutVars>
      </dgm:prSet>
      <dgm:spPr/>
    </dgm:pt>
    <dgm:pt modelId="{8103B891-3C3D-44C4-9AE1-784E70E0FB68}" type="pres">
      <dgm:prSet presAssocID="{A6B9C602-B4CD-43AA-AEB8-7B110C2A660F}" presName="sibTrans" presStyleCnt="0"/>
      <dgm:spPr/>
    </dgm:pt>
    <dgm:pt modelId="{6D4B4011-44E4-47FD-9B65-4696FADFF545}" type="pres">
      <dgm:prSet presAssocID="{A24249F3-87EC-447A-9C83-11D201886739}" presName="textNode" presStyleLbl="node1" presStyleIdx="2" presStyleCnt="5" custScaleX="51677" custScaleY="191803" custLinFactNeighborX="49408" custLinFactNeighborY="1583">
        <dgm:presLayoutVars>
          <dgm:bulletEnabled val="1"/>
        </dgm:presLayoutVars>
      </dgm:prSet>
      <dgm:spPr/>
    </dgm:pt>
    <dgm:pt modelId="{CA9371F4-DC01-49F0-8EEB-4E16EF088764}" type="pres">
      <dgm:prSet presAssocID="{B7DC4E46-29D2-45E5-96CB-07E1E6B7F090}" presName="sibTrans" presStyleCnt="0"/>
      <dgm:spPr/>
    </dgm:pt>
    <dgm:pt modelId="{903CA800-CB41-4439-A175-5DD4A5F04D1E}" type="pres">
      <dgm:prSet presAssocID="{930947D1-3B3D-426C-A1BE-457547EA52BE}" presName="textNode" presStyleLbl="node1" presStyleIdx="3" presStyleCnt="5" custScaleX="68253" custScaleY="189626">
        <dgm:presLayoutVars>
          <dgm:bulletEnabled val="1"/>
        </dgm:presLayoutVars>
      </dgm:prSet>
      <dgm:spPr/>
    </dgm:pt>
    <dgm:pt modelId="{CAF2ED66-AE96-4C18-9DFE-CDAC8AB6F9E4}" type="pres">
      <dgm:prSet presAssocID="{A604E6BC-382E-478D-8610-4F81A243B96A}" presName="sibTrans" presStyleCnt="0"/>
      <dgm:spPr/>
    </dgm:pt>
    <dgm:pt modelId="{C2479B0B-DCE0-42E1-832C-06CC70028C30}" type="pres">
      <dgm:prSet presAssocID="{2DDF9680-3088-49D6-A334-F47FEA62F32E}" presName="textNode" presStyleLbl="node1" presStyleIdx="4" presStyleCnt="5" custScaleX="65597" custScaleY="187450">
        <dgm:presLayoutVars>
          <dgm:bulletEnabled val="1"/>
        </dgm:presLayoutVars>
      </dgm:prSet>
      <dgm:spPr/>
    </dgm:pt>
  </dgm:ptLst>
  <dgm:cxnLst>
    <dgm:cxn modelId="{5209401B-1714-4FB3-990D-CD222A760207}" type="presOf" srcId="{5D8C89AA-7C10-4ADE-87B9-45AFEA6678EB}" destId="{2DFD656E-F57B-4EC9-A2D1-645D308CDD45}" srcOrd="0" destOrd="0" presId="urn:microsoft.com/office/officeart/2005/8/layout/hProcess9"/>
    <dgm:cxn modelId="{5D8D822E-0148-4708-BB44-323C5EC7D782}" srcId="{562976E7-9FA5-4750-8488-8768CD3831B2}" destId="{A24249F3-87EC-447A-9C83-11D201886739}" srcOrd="2" destOrd="0" parTransId="{BF22AB09-D681-4CBE-991B-47E7CE32898A}" sibTransId="{B7DC4E46-29D2-45E5-96CB-07E1E6B7F090}"/>
    <dgm:cxn modelId="{5C491750-C7FC-48A4-9AD3-1E0796E766B3}" type="presOf" srcId="{2DDF9680-3088-49D6-A334-F47FEA62F32E}" destId="{C2479B0B-DCE0-42E1-832C-06CC70028C30}" srcOrd="0" destOrd="0" presId="urn:microsoft.com/office/officeart/2005/8/layout/hProcess9"/>
    <dgm:cxn modelId="{E2917B53-FF6A-460F-898F-C38B6B4094CB}" srcId="{562976E7-9FA5-4750-8488-8768CD3831B2}" destId="{C1325DAA-AC05-4A0B-ABB1-9E2E446FD12D}" srcOrd="1" destOrd="0" parTransId="{C05CC47A-B8DD-4DF3-82F7-56CC68E73A12}" sibTransId="{A6B9C602-B4CD-43AA-AEB8-7B110C2A660F}"/>
    <dgm:cxn modelId="{D6347579-CF5E-41D1-AA38-4D2EE62A1528}" srcId="{562976E7-9FA5-4750-8488-8768CD3831B2}" destId="{5D8C89AA-7C10-4ADE-87B9-45AFEA6678EB}" srcOrd="0" destOrd="0" parTransId="{8AF69C90-68AD-4800-9705-32B0A5F3A665}" sibTransId="{93792AA1-6398-4FF2-9100-F26444F56382}"/>
    <dgm:cxn modelId="{30CC9C7A-DB46-4121-9915-94380C0FB705}" type="presOf" srcId="{930947D1-3B3D-426C-A1BE-457547EA52BE}" destId="{903CA800-CB41-4439-A175-5DD4A5F04D1E}" srcOrd="0" destOrd="0" presId="urn:microsoft.com/office/officeart/2005/8/layout/hProcess9"/>
    <dgm:cxn modelId="{647AD182-5D1A-4328-8C30-A7C07D4A338A}" srcId="{562976E7-9FA5-4750-8488-8768CD3831B2}" destId="{2DDF9680-3088-49D6-A334-F47FEA62F32E}" srcOrd="4" destOrd="0" parTransId="{71ED0E14-CB7D-49D9-8A00-B52DB6AFB81A}" sibTransId="{68FC334D-D348-4FD2-960D-0216F29F60A2}"/>
    <dgm:cxn modelId="{A877779F-ECD4-471E-9B1D-49E908E5947C}" type="presOf" srcId="{A24249F3-87EC-447A-9C83-11D201886739}" destId="{6D4B4011-44E4-47FD-9B65-4696FADFF545}" srcOrd="0" destOrd="0" presId="urn:microsoft.com/office/officeart/2005/8/layout/hProcess9"/>
    <dgm:cxn modelId="{E7A3D2C9-0327-48A4-948C-3BA4EF5BD626}" srcId="{562976E7-9FA5-4750-8488-8768CD3831B2}" destId="{930947D1-3B3D-426C-A1BE-457547EA52BE}" srcOrd="3" destOrd="0" parTransId="{1232D1C7-3195-4E4B-8AE5-2EBEF08AE754}" sibTransId="{A604E6BC-382E-478D-8610-4F81A243B96A}"/>
    <dgm:cxn modelId="{24ED17D1-C433-452E-90DF-848D8CBF6E71}" type="presOf" srcId="{562976E7-9FA5-4750-8488-8768CD3831B2}" destId="{598994CC-3F9A-4A16-AB13-EA0E2A18C974}" srcOrd="0" destOrd="0" presId="urn:microsoft.com/office/officeart/2005/8/layout/hProcess9"/>
    <dgm:cxn modelId="{BBE4DDF9-D71B-4AF5-BD7B-96AF54F0AAD3}" type="presOf" srcId="{C1325DAA-AC05-4A0B-ABB1-9E2E446FD12D}" destId="{E54FBE95-BDAE-41F6-B2F8-A6F14967356F}" srcOrd="0" destOrd="0" presId="urn:microsoft.com/office/officeart/2005/8/layout/hProcess9"/>
    <dgm:cxn modelId="{BD525765-8CE0-484B-A0E1-697239829ECA}" type="presParOf" srcId="{598994CC-3F9A-4A16-AB13-EA0E2A18C974}" destId="{F0675E95-E4FA-4B74-8EEE-5B0D80386E35}" srcOrd="0" destOrd="0" presId="urn:microsoft.com/office/officeart/2005/8/layout/hProcess9"/>
    <dgm:cxn modelId="{61719CED-9771-4F8A-89A4-211AD5371FDD}" type="presParOf" srcId="{598994CC-3F9A-4A16-AB13-EA0E2A18C974}" destId="{33866262-1365-46FB-BFBF-85B6114B0BCE}" srcOrd="1" destOrd="0" presId="urn:microsoft.com/office/officeart/2005/8/layout/hProcess9"/>
    <dgm:cxn modelId="{9EDBF041-EDC9-4E33-8511-F52A5150F7C6}" type="presParOf" srcId="{33866262-1365-46FB-BFBF-85B6114B0BCE}" destId="{2DFD656E-F57B-4EC9-A2D1-645D308CDD45}" srcOrd="0" destOrd="0" presId="urn:microsoft.com/office/officeart/2005/8/layout/hProcess9"/>
    <dgm:cxn modelId="{98B70FD0-6FEA-442C-AF39-A71017B98387}" type="presParOf" srcId="{33866262-1365-46FB-BFBF-85B6114B0BCE}" destId="{C890F7A9-4623-48D7-A9AC-E77EFD129A5A}" srcOrd="1" destOrd="0" presId="urn:microsoft.com/office/officeart/2005/8/layout/hProcess9"/>
    <dgm:cxn modelId="{BC568CB1-0C73-4442-8D81-A99CCD27CF24}" type="presParOf" srcId="{33866262-1365-46FB-BFBF-85B6114B0BCE}" destId="{E54FBE95-BDAE-41F6-B2F8-A6F14967356F}" srcOrd="2" destOrd="0" presId="urn:microsoft.com/office/officeart/2005/8/layout/hProcess9"/>
    <dgm:cxn modelId="{08A36F7C-EC0E-4437-A401-0C6BF2582C13}" type="presParOf" srcId="{33866262-1365-46FB-BFBF-85B6114B0BCE}" destId="{8103B891-3C3D-44C4-9AE1-784E70E0FB68}" srcOrd="3" destOrd="0" presId="urn:microsoft.com/office/officeart/2005/8/layout/hProcess9"/>
    <dgm:cxn modelId="{284BE38C-E9F0-4732-9C73-4591DC243FE4}" type="presParOf" srcId="{33866262-1365-46FB-BFBF-85B6114B0BCE}" destId="{6D4B4011-44E4-47FD-9B65-4696FADFF545}" srcOrd="4" destOrd="0" presId="urn:microsoft.com/office/officeart/2005/8/layout/hProcess9"/>
    <dgm:cxn modelId="{40DD3A6F-5664-4A07-BC94-F78AF4B1A859}" type="presParOf" srcId="{33866262-1365-46FB-BFBF-85B6114B0BCE}" destId="{CA9371F4-DC01-49F0-8EEB-4E16EF088764}" srcOrd="5" destOrd="0" presId="urn:microsoft.com/office/officeart/2005/8/layout/hProcess9"/>
    <dgm:cxn modelId="{6D88C341-3E9C-458A-B4A7-CD29DFF5E017}" type="presParOf" srcId="{33866262-1365-46FB-BFBF-85B6114B0BCE}" destId="{903CA800-CB41-4439-A175-5DD4A5F04D1E}" srcOrd="6" destOrd="0" presId="urn:microsoft.com/office/officeart/2005/8/layout/hProcess9"/>
    <dgm:cxn modelId="{88B04DB3-11EE-4D5B-A923-922F5AE16233}" type="presParOf" srcId="{33866262-1365-46FB-BFBF-85B6114B0BCE}" destId="{CAF2ED66-AE96-4C18-9DFE-CDAC8AB6F9E4}" srcOrd="7" destOrd="0" presId="urn:microsoft.com/office/officeart/2005/8/layout/hProcess9"/>
    <dgm:cxn modelId="{8E5875CB-4B36-41F9-A73E-F6AA0B6AB283}" type="presParOf" srcId="{33866262-1365-46FB-BFBF-85B6114B0BCE}" destId="{C2479B0B-DCE0-42E1-832C-06CC70028C30}"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675E95-E4FA-4B74-8EEE-5B0D80386E35}">
      <dsp:nvSpPr>
        <dsp:cNvPr id="0" name=""/>
        <dsp:cNvSpPr/>
      </dsp:nvSpPr>
      <dsp:spPr>
        <a:xfrm>
          <a:off x="885176" y="0"/>
          <a:ext cx="10032005" cy="4331441"/>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FD656E-F57B-4EC9-A2D1-645D308CDD45}">
      <dsp:nvSpPr>
        <dsp:cNvPr id="0" name=""/>
        <dsp:cNvSpPr/>
      </dsp:nvSpPr>
      <dsp:spPr>
        <a:xfrm>
          <a:off x="2465136" y="534309"/>
          <a:ext cx="2813092" cy="32811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endParaRPr lang="fr-FR" sz="1400" b="1" kern="1200" dirty="0">
            <a:solidFill>
              <a:srgbClr val="FF0000"/>
            </a:solidFill>
          </a:endParaRPr>
        </a:p>
        <a:p>
          <a:pPr marL="0" lvl="0" indent="0" algn="ctr" defTabSz="622300">
            <a:lnSpc>
              <a:spcPct val="90000"/>
            </a:lnSpc>
            <a:spcBef>
              <a:spcPct val="0"/>
            </a:spcBef>
            <a:spcAft>
              <a:spcPct val="35000"/>
            </a:spcAft>
            <a:buNone/>
          </a:pPr>
          <a:r>
            <a:rPr lang="fr-FR" sz="1400" b="1" kern="1200" dirty="0">
              <a:solidFill>
                <a:srgbClr val="FF0000"/>
              </a:solidFill>
            </a:rPr>
            <a:t>Concertation avec les OS </a:t>
          </a:r>
        </a:p>
        <a:p>
          <a:pPr marL="0" lvl="0" indent="0" algn="ctr" defTabSz="622300">
            <a:lnSpc>
              <a:spcPct val="90000"/>
            </a:lnSpc>
            <a:spcBef>
              <a:spcPct val="0"/>
            </a:spcBef>
            <a:spcAft>
              <a:spcPct val="35000"/>
            </a:spcAft>
            <a:buNone/>
          </a:pPr>
          <a:endParaRPr lang="fr-FR" sz="1400" b="1" kern="1200" dirty="0">
            <a:solidFill>
              <a:srgbClr val="FF0000"/>
            </a:solidFill>
          </a:endParaRPr>
        </a:p>
        <a:p>
          <a:pPr marL="0" lvl="0" indent="0" algn="ctr" defTabSz="622300">
            <a:lnSpc>
              <a:spcPct val="90000"/>
            </a:lnSpc>
            <a:spcBef>
              <a:spcPct val="0"/>
            </a:spcBef>
            <a:spcAft>
              <a:spcPct val="35000"/>
            </a:spcAft>
            <a:buNone/>
          </a:pPr>
          <a:r>
            <a:rPr lang="fr-FR" sz="1400" b="0" kern="1200" dirty="0"/>
            <a:t>- Nombre de représentants</a:t>
          </a:r>
        </a:p>
        <a:p>
          <a:pPr marL="0" lvl="0" indent="0" algn="ctr" defTabSz="622300">
            <a:lnSpc>
              <a:spcPct val="90000"/>
            </a:lnSpc>
            <a:spcBef>
              <a:spcPct val="0"/>
            </a:spcBef>
            <a:spcAft>
              <a:spcPct val="35000"/>
            </a:spcAft>
            <a:buNone/>
          </a:pPr>
          <a:r>
            <a:rPr lang="fr-FR" sz="1400" b="0" kern="1200" dirty="0"/>
            <a:t>- Création éventuelle d’une FSSSCT</a:t>
          </a:r>
        </a:p>
        <a:p>
          <a:pPr marL="0" lvl="0" indent="0" algn="ctr" defTabSz="622300">
            <a:lnSpc>
              <a:spcPct val="90000"/>
            </a:lnSpc>
            <a:spcBef>
              <a:spcPct val="0"/>
            </a:spcBef>
            <a:spcAft>
              <a:spcPct val="35000"/>
            </a:spcAft>
            <a:buNone/>
          </a:pPr>
          <a:r>
            <a:rPr lang="fr-FR" sz="1400" b="0" kern="1200" dirty="0"/>
            <a:t>- Paritarisme numérique</a:t>
          </a:r>
        </a:p>
        <a:p>
          <a:pPr marL="0" lvl="0" indent="0" algn="ctr" defTabSz="622300">
            <a:lnSpc>
              <a:spcPct val="90000"/>
            </a:lnSpc>
            <a:spcBef>
              <a:spcPct val="0"/>
            </a:spcBef>
            <a:spcAft>
              <a:spcPct val="35000"/>
            </a:spcAft>
            <a:buNone/>
          </a:pPr>
          <a:r>
            <a:rPr lang="fr-FR" sz="1400" b="0" kern="1200" dirty="0"/>
            <a:t>- Recueil du vote des élus</a:t>
          </a:r>
        </a:p>
        <a:p>
          <a:pPr marL="0" lvl="0" indent="0" algn="ctr" defTabSz="622300">
            <a:lnSpc>
              <a:spcPct val="90000"/>
            </a:lnSpc>
            <a:spcBef>
              <a:spcPct val="0"/>
            </a:spcBef>
            <a:spcAft>
              <a:spcPct val="35000"/>
            </a:spcAft>
            <a:buNone/>
          </a:pPr>
          <a:r>
            <a:rPr lang="fr-FR" sz="1400" b="0" kern="1200" dirty="0"/>
            <a:t>- Modalités de vote</a:t>
          </a:r>
        </a:p>
        <a:p>
          <a:pPr marL="0" lvl="0" indent="0" algn="ctr" defTabSz="622300">
            <a:lnSpc>
              <a:spcPct val="90000"/>
            </a:lnSpc>
            <a:spcBef>
              <a:spcPct val="0"/>
            </a:spcBef>
            <a:spcAft>
              <a:spcPct val="35000"/>
            </a:spcAft>
            <a:buNone/>
          </a:pPr>
          <a:r>
            <a:rPr lang="fr-FR" sz="1400" b="0" kern="1200" dirty="0"/>
            <a:t>- Calendrier électoral</a:t>
          </a:r>
        </a:p>
        <a:p>
          <a:pPr marL="0" lvl="0" indent="0" algn="ctr" defTabSz="622300">
            <a:lnSpc>
              <a:spcPct val="90000"/>
            </a:lnSpc>
            <a:spcBef>
              <a:spcPct val="0"/>
            </a:spcBef>
            <a:spcAft>
              <a:spcPct val="35000"/>
            </a:spcAft>
            <a:buNone/>
          </a:pPr>
          <a:r>
            <a:rPr lang="fr-FR" sz="1400" b="0" i="0" u="none" kern="1200" dirty="0"/>
            <a:t>communication aux OS de la répartition H/F des effectifs pour chaque scrutin.</a:t>
          </a:r>
          <a:r>
            <a:rPr lang="en-US" sz="1400" b="0" i="0" kern="1200" dirty="0"/>
            <a:t>​</a:t>
          </a:r>
          <a:endParaRPr lang="fr-FR" sz="1400" b="0" kern="1200" dirty="0"/>
        </a:p>
        <a:p>
          <a:pPr marL="0" lvl="0" indent="0" algn="ctr" defTabSz="622300">
            <a:lnSpc>
              <a:spcPct val="90000"/>
            </a:lnSpc>
            <a:spcBef>
              <a:spcPct val="0"/>
            </a:spcBef>
            <a:spcAft>
              <a:spcPct val="35000"/>
            </a:spcAft>
            <a:buNone/>
          </a:pPr>
          <a:endParaRPr lang="fr-FR" sz="1400" b="1" kern="1200" dirty="0"/>
        </a:p>
      </dsp:txBody>
      <dsp:txXfrm>
        <a:off x="2602460" y="671633"/>
        <a:ext cx="2538444" cy="3006470"/>
      </dsp:txXfrm>
    </dsp:sp>
    <dsp:sp modelId="{E54FBE95-BDAE-41F6-B2F8-A6F14967356F}">
      <dsp:nvSpPr>
        <dsp:cNvPr id="0" name=""/>
        <dsp:cNvSpPr/>
      </dsp:nvSpPr>
      <dsp:spPr>
        <a:xfrm>
          <a:off x="379894" y="504439"/>
          <a:ext cx="2073810" cy="330426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endParaRPr lang="fr-FR" sz="1600" b="1" i="0" u="none" kern="1200" dirty="0"/>
        </a:p>
        <a:p>
          <a:pPr marL="0" lvl="0" indent="0" algn="ctr" defTabSz="711200">
            <a:lnSpc>
              <a:spcPct val="90000"/>
            </a:lnSpc>
            <a:spcBef>
              <a:spcPct val="0"/>
            </a:spcBef>
            <a:spcAft>
              <a:spcPct val="35000"/>
            </a:spcAft>
            <a:buFont typeface="Arial" panose="020B0604020202020204" pitchFamily="34" charset="0"/>
            <a:buNone/>
          </a:pPr>
          <a:r>
            <a:rPr lang="fr-FR" sz="1600" b="1" i="1" u="none" kern="1200" dirty="0">
              <a:solidFill>
                <a:schemeClr val="bg1">
                  <a:lumMod val="65000"/>
                </a:schemeClr>
              </a:solidFill>
            </a:rPr>
            <a:t>Janvier 2026 </a:t>
          </a:r>
        </a:p>
        <a:p>
          <a:pPr marL="0" lvl="0" indent="0" algn="ctr" defTabSz="711200">
            <a:lnSpc>
              <a:spcPct val="90000"/>
            </a:lnSpc>
            <a:spcBef>
              <a:spcPct val="0"/>
            </a:spcBef>
            <a:spcAft>
              <a:spcPct val="35000"/>
            </a:spcAft>
            <a:buFont typeface="Arial" panose="020B0604020202020204" pitchFamily="34" charset="0"/>
            <a:buNone/>
          </a:pPr>
          <a:endParaRPr lang="fr-FR" sz="1600" b="1" i="0" u="none" kern="1200" dirty="0"/>
        </a:p>
        <a:p>
          <a:pPr marL="0" lvl="0" indent="0" algn="ctr" defTabSz="711200">
            <a:lnSpc>
              <a:spcPct val="90000"/>
            </a:lnSpc>
            <a:spcBef>
              <a:spcPct val="0"/>
            </a:spcBef>
            <a:spcAft>
              <a:spcPct val="35000"/>
            </a:spcAft>
            <a:buFont typeface="Arial" panose="020B0604020202020204" pitchFamily="34" charset="0"/>
            <a:buNone/>
          </a:pPr>
          <a:r>
            <a:rPr lang="fr-FR" sz="1400" b="1" i="0" u="none" kern="1200" dirty="0">
              <a:solidFill>
                <a:srgbClr val="FF0000"/>
              </a:solidFill>
            </a:rPr>
            <a:t>Recensement des effectifs</a:t>
          </a:r>
        </a:p>
        <a:p>
          <a:pPr marL="0" lvl="0" indent="0" algn="ctr" defTabSz="711200">
            <a:lnSpc>
              <a:spcPct val="90000"/>
            </a:lnSpc>
            <a:spcBef>
              <a:spcPct val="0"/>
            </a:spcBef>
            <a:spcAft>
              <a:spcPct val="35000"/>
            </a:spcAft>
            <a:buFont typeface="Arial" panose="020B0604020202020204" pitchFamily="34" charset="0"/>
            <a:buNone/>
          </a:pPr>
          <a:r>
            <a:rPr lang="fr-FR" sz="1600" b="0" i="0" u="none" kern="1200" dirty="0"/>
            <a:t> </a:t>
          </a:r>
        </a:p>
        <a:p>
          <a:pPr marL="0" lvl="0" indent="0" algn="ctr" defTabSz="711200">
            <a:lnSpc>
              <a:spcPct val="90000"/>
            </a:lnSpc>
            <a:spcBef>
              <a:spcPct val="0"/>
            </a:spcBef>
            <a:spcAft>
              <a:spcPct val="35000"/>
            </a:spcAft>
            <a:buFont typeface="Arial" panose="020B0604020202020204" pitchFamily="34" charset="0"/>
            <a:buNone/>
          </a:pPr>
          <a:r>
            <a:rPr lang="fr-FR" sz="1300" b="0" i="0" u="none" kern="1200" dirty="0"/>
            <a:t>- création CST local </a:t>
          </a:r>
          <a:r>
            <a:rPr lang="fr-FR" sz="1050" b="0" i="0" u="none" kern="1200" dirty="0"/>
            <a:t>(</a:t>
          </a:r>
          <a:r>
            <a:rPr lang="fr-FR" sz="1050" b="0" i="0" u="none" kern="1200" dirty="0">
              <a:solidFill>
                <a:schemeClr val="bg1"/>
              </a:solidFill>
            </a:rPr>
            <a:t>ou </a:t>
          </a:r>
          <a:r>
            <a:rPr lang="fr-FR" sz="1050" b="0" i="0" u="none" kern="1200" dirty="0" err="1">
              <a:solidFill>
                <a:schemeClr val="bg1"/>
              </a:solidFill>
            </a:rPr>
            <a:t>rattachemt</a:t>
          </a:r>
          <a:r>
            <a:rPr lang="fr-FR" sz="1050" b="0" i="0" u="none" kern="1200" dirty="0">
              <a:solidFill>
                <a:schemeClr val="bg1"/>
              </a:solidFill>
            </a:rPr>
            <a:t> CST CDG)</a:t>
          </a:r>
        </a:p>
        <a:p>
          <a:pPr marL="0" lvl="0" indent="0" algn="ctr" defTabSz="711200">
            <a:lnSpc>
              <a:spcPct val="90000"/>
            </a:lnSpc>
            <a:spcBef>
              <a:spcPct val="0"/>
            </a:spcBef>
            <a:spcAft>
              <a:spcPct val="35000"/>
            </a:spcAft>
            <a:buFont typeface="Arial" panose="020B0604020202020204" pitchFamily="34" charset="0"/>
            <a:buNone/>
          </a:pPr>
          <a:r>
            <a:rPr lang="en-US" sz="1400" b="0" i="0" kern="1200" dirty="0"/>
            <a:t>-</a:t>
          </a:r>
          <a:r>
            <a:rPr lang="en-US" sz="1400" b="0" i="0" kern="1200" dirty="0" err="1"/>
            <a:t>détermination</a:t>
          </a:r>
          <a:r>
            <a:rPr lang="en-US" sz="1400" b="0" i="0" kern="1200" dirty="0"/>
            <a:t> du </a:t>
          </a:r>
          <a:r>
            <a:rPr lang="en-US" sz="1400" b="0" i="0" kern="1200" dirty="0" err="1"/>
            <a:t>nombre</a:t>
          </a:r>
          <a:r>
            <a:rPr lang="en-US" sz="1400" b="0" i="0" kern="1200" dirty="0"/>
            <a:t> de representants du personnel </a:t>
          </a:r>
        </a:p>
        <a:p>
          <a:pPr marL="0" lvl="0" indent="0" algn="ctr" defTabSz="711200">
            <a:lnSpc>
              <a:spcPct val="90000"/>
            </a:lnSpc>
            <a:spcBef>
              <a:spcPct val="0"/>
            </a:spcBef>
            <a:spcAft>
              <a:spcPct val="35000"/>
            </a:spcAft>
            <a:buFont typeface="Arial" panose="020B0604020202020204" pitchFamily="34" charset="0"/>
            <a:buNone/>
          </a:pPr>
          <a:r>
            <a:rPr lang="en-US" sz="1400" b="0" i="0" kern="1200" dirty="0"/>
            <a:t>- </a:t>
          </a:r>
          <a:r>
            <a:rPr lang="en-US" sz="1400" b="0" i="0" kern="1200" dirty="0" err="1"/>
            <a:t>répartition</a:t>
          </a:r>
          <a:r>
            <a:rPr lang="en-US" sz="1400" b="0" i="0" kern="1200" dirty="0"/>
            <a:t> hommes/femmes</a:t>
          </a:r>
        </a:p>
        <a:p>
          <a:pPr marL="0" lvl="0" indent="0" algn="ctr" defTabSz="711200">
            <a:lnSpc>
              <a:spcPct val="90000"/>
            </a:lnSpc>
            <a:spcBef>
              <a:spcPct val="0"/>
            </a:spcBef>
            <a:spcAft>
              <a:spcPct val="35000"/>
            </a:spcAft>
            <a:buFont typeface="Arial" panose="020B0604020202020204" pitchFamily="34" charset="0"/>
            <a:buNone/>
          </a:pPr>
          <a:r>
            <a:rPr lang="fr-FR" sz="1600" b="0" i="0" kern="1200" dirty="0"/>
            <a:t>​</a:t>
          </a:r>
          <a:endParaRPr lang="fr-FR" sz="1600" kern="1200" dirty="0"/>
        </a:p>
      </dsp:txBody>
      <dsp:txXfrm>
        <a:off x="481129" y="605674"/>
        <a:ext cx="1871340" cy="3101795"/>
      </dsp:txXfrm>
    </dsp:sp>
    <dsp:sp modelId="{6D4B4011-44E4-47FD-9B65-4696FADFF545}">
      <dsp:nvSpPr>
        <dsp:cNvPr id="0" name=""/>
        <dsp:cNvSpPr/>
      </dsp:nvSpPr>
      <dsp:spPr>
        <a:xfrm>
          <a:off x="5489126" y="531580"/>
          <a:ext cx="1657003" cy="332313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endParaRPr lang="fr-FR" sz="1400" b="1" i="0" u="none" kern="1200" dirty="0"/>
        </a:p>
        <a:p>
          <a:pPr marL="0" lvl="0" indent="0" algn="ctr" defTabSz="622300">
            <a:lnSpc>
              <a:spcPct val="90000"/>
            </a:lnSpc>
            <a:spcBef>
              <a:spcPct val="0"/>
            </a:spcBef>
            <a:spcAft>
              <a:spcPct val="35000"/>
            </a:spcAft>
            <a:buFont typeface="Arial" panose="020B0604020202020204" pitchFamily="34" charset="0"/>
            <a:buNone/>
          </a:pPr>
          <a:r>
            <a:rPr lang="fr-FR" sz="1400" b="1" i="1" u="none" kern="1200" dirty="0">
              <a:solidFill>
                <a:schemeClr val="bg1">
                  <a:lumMod val="65000"/>
                </a:schemeClr>
              </a:solidFill>
            </a:rPr>
            <a:t>Au moins 6 mois avant le scrutin</a:t>
          </a:r>
        </a:p>
        <a:p>
          <a:pPr marL="0" lvl="0" indent="0" algn="ctr" defTabSz="622300">
            <a:lnSpc>
              <a:spcPct val="90000"/>
            </a:lnSpc>
            <a:spcBef>
              <a:spcPct val="0"/>
            </a:spcBef>
            <a:spcAft>
              <a:spcPct val="35000"/>
            </a:spcAft>
            <a:buFont typeface="Arial" panose="020B0604020202020204" pitchFamily="34" charset="0"/>
            <a:buNone/>
          </a:pPr>
          <a:r>
            <a:rPr lang="fr-FR" sz="1400" b="1" i="1" u="none" kern="1200" dirty="0">
              <a:solidFill>
                <a:schemeClr val="bg1">
                  <a:lumMod val="65000"/>
                </a:schemeClr>
              </a:solidFill>
            </a:rPr>
            <a:t> (10 juin 2026)</a:t>
          </a:r>
        </a:p>
        <a:p>
          <a:pPr marL="0" lvl="0" indent="0" algn="ctr" defTabSz="622300">
            <a:lnSpc>
              <a:spcPct val="90000"/>
            </a:lnSpc>
            <a:spcBef>
              <a:spcPct val="0"/>
            </a:spcBef>
            <a:spcAft>
              <a:spcPct val="35000"/>
            </a:spcAft>
            <a:buFont typeface="Arial" panose="020B0604020202020204" pitchFamily="34" charset="0"/>
            <a:buNone/>
          </a:pPr>
          <a:r>
            <a:rPr lang="fr-FR" sz="1400" b="1" i="1" u="none" kern="1200" dirty="0">
              <a:solidFill>
                <a:schemeClr val="bg1">
                  <a:lumMod val="65000"/>
                </a:schemeClr>
              </a:solidFill>
            </a:rPr>
            <a:t> </a:t>
          </a:r>
        </a:p>
        <a:p>
          <a:pPr marL="0" lvl="0" indent="0" algn="ctr" defTabSz="622300">
            <a:lnSpc>
              <a:spcPct val="90000"/>
            </a:lnSpc>
            <a:spcBef>
              <a:spcPct val="0"/>
            </a:spcBef>
            <a:spcAft>
              <a:spcPct val="35000"/>
            </a:spcAft>
            <a:buFont typeface="Arial" panose="020B0604020202020204" pitchFamily="34" charset="0"/>
            <a:buNone/>
          </a:pPr>
          <a:endParaRPr lang="fr-FR" sz="1400" b="1" i="0" u="none" kern="1200" dirty="0"/>
        </a:p>
        <a:p>
          <a:pPr marL="0" lvl="0" indent="0" algn="ctr" defTabSz="622300">
            <a:lnSpc>
              <a:spcPct val="90000"/>
            </a:lnSpc>
            <a:spcBef>
              <a:spcPct val="0"/>
            </a:spcBef>
            <a:spcAft>
              <a:spcPct val="35000"/>
            </a:spcAft>
            <a:buFont typeface="Arial" panose="020B0604020202020204" pitchFamily="34" charset="0"/>
            <a:buNone/>
          </a:pPr>
          <a:r>
            <a:rPr lang="fr-FR" sz="1400" b="0" i="0" u="none" kern="1200" dirty="0"/>
            <a:t>Délibération fixant les </a:t>
          </a:r>
          <a:r>
            <a:rPr lang="fr-FR" sz="1400" b="0" i="0" u="none" kern="1200" dirty="0">
              <a:solidFill>
                <a:srgbClr val="FF0000"/>
              </a:solidFill>
            </a:rPr>
            <a:t>modalités de composition du CST </a:t>
          </a:r>
          <a:endParaRPr lang="en-US" sz="1400" b="0" i="0" kern="1200" dirty="0">
            <a:solidFill>
              <a:srgbClr val="FF0000"/>
            </a:solidFill>
          </a:endParaRPr>
        </a:p>
      </dsp:txBody>
      <dsp:txXfrm>
        <a:off x="5570014" y="612468"/>
        <a:ext cx="1495227" cy="3161357"/>
      </dsp:txXfrm>
    </dsp:sp>
    <dsp:sp modelId="{903CA800-CB41-4439-A175-5DD4A5F04D1E}">
      <dsp:nvSpPr>
        <dsp:cNvPr id="0" name=""/>
        <dsp:cNvSpPr/>
      </dsp:nvSpPr>
      <dsp:spPr>
        <a:xfrm>
          <a:off x="7267901" y="523012"/>
          <a:ext cx="2188506" cy="32854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fr-FR" sz="1400" b="1" i="1" u="none" kern="1200" dirty="0">
              <a:solidFill>
                <a:schemeClr val="bg1">
                  <a:lumMod val="65000"/>
                </a:schemeClr>
              </a:solidFill>
            </a:rPr>
            <a:t>60 jours au moins avant la date du scrutin </a:t>
          </a:r>
        </a:p>
        <a:p>
          <a:pPr marL="0" lvl="0" indent="0" algn="ctr" defTabSz="622300">
            <a:lnSpc>
              <a:spcPct val="90000"/>
            </a:lnSpc>
            <a:spcBef>
              <a:spcPct val="0"/>
            </a:spcBef>
            <a:spcAft>
              <a:spcPct val="35000"/>
            </a:spcAft>
            <a:buFont typeface="Arial" panose="020B0604020202020204" pitchFamily="34" charset="0"/>
            <a:buNone/>
          </a:pPr>
          <a:r>
            <a:rPr lang="fr-FR" sz="1400" b="1" i="1" u="none" kern="1200" dirty="0">
              <a:solidFill>
                <a:schemeClr val="bg1">
                  <a:lumMod val="65000"/>
                </a:schemeClr>
              </a:solidFill>
            </a:rPr>
            <a:t>(le 11 octobre 2026)</a:t>
          </a:r>
        </a:p>
        <a:p>
          <a:pPr marL="0" lvl="0" indent="0" algn="ctr" defTabSz="622300">
            <a:lnSpc>
              <a:spcPct val="90000"/>
            </a:lnSpc>
            <a:spcBef>
              <a:spcPct val="0"/>
            </a:spcBef>
            <a:spcAft>
              <a:spcPct val="35000"/>
            </a:spcAft>
            <a:buFont typeface="Arial" panose="020B0604020202020204" pitchFamily="34" charset="0"/>
            <a:buNone/>
          </a:pPr>
          <a:endParaRPr lang="fr-FR" sz="1400" b="1" i="0" u="none" kern="1200" dirty="0"/>
        </a:p>
        <a:p>
          <a:pPr marL="0" lvl="0" indent="0" algn="ctr" defTabSz="622300">
            <a:lnSpc>
              <a:spcPct val="90000"/>
            </a:lnSpc>
            <a:spcBef>
              <a:spcPct val="0"/>
            </a:spcBef>
            <a:spcAft>
              <a:spcPct val="35000"/>
            </a:spcAft>
            <a:buFont typeface="Arial" panose="020B0604020202020204" pitchFamily="34" charset="0"/>
            <a:buNone/>
          </a:pPr>
          <a:r>
            <a:rPr lang="fr-FR" sz="1400" b="1" i="0" u="none" kern="1200" dirty="0"/>
            <a:t> </a:t>
          </a:r>
        </a:p>
        <a:p>
          <a:pPr marL="0" lvl="0" indent="0" algn="ctr" defTabSz="622300">
            <a:lnSpc>
              <a:spcPct val="90000"/>
            </a:lnSpc>
            <a:spcBef>
              <a:spcPct val="0"/>
            </a:spcBef>
            <a:spcAft>
              <a:spcPct val="35000"/>
            </a:spcAft>
            <a:buFont typeface="Arial" panose="020B0604020202020204" pitchFamily="34" charset="0"/>
            <a:buNone/>
          </a:pPr>
          <a:r>
            <a:rPr lang="fr-FR" sz="1400" b="0" i="0" u="none" kern="1200" dirty="0"/>
            <a:t>date limite de </a:t>
          </a:r>
          <a:r>
            <a:rPr lang="fr-FR" sz="1400" b="0" i="0" u="none" kern="1200" dirty="0">
              <a:solidFill>
                <a:srgbClr val="FF0000"/>
              </a:solidFill>
            </a:rPr>
            <a:t>publicité des listes électorales</a:t>
          </a:r>
          <a:r>
            <a:rPr lang="fr-FR" sz="1400" b="0" i="0" kern="1200" dirty="0"/>
            <a:t>​</a:t>
          </a:r>
          <a:endParaRPr lang="en-US" sz="1400" b="0" i="0" kern="1200" dirty="0"/>
        </a:p>
      </dsp:txBody>
      <dsp:txXfrm>
        <a:off x="7374735" y="629846"/>
        <a:ext cx="1974838" cy="3071747"/>
      </dsp:txXfrm>
    </dsp:sp>
    <dsp:sp modelId="{C2479B0B-DCE0-42E1-832C-06CC70028C30}">
      <dsp:nvSpPr>
        <dsp:cNvPr id="0" name=""/>
        <dsp:cNvSpPr/>
      </dsp:nvSpPr>
      <dsp:spPr>
        <a:xfrm>
          <a:off x="9697099" y="541863"/>
          <a:ext cx="2103342" cy="324771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Font typeface="Arial" panose="020B0604020202020204" pitchFamily="34" charset="0"/>
            <a:buNone/>
          </a:pPr>
          <a:r>
            <a:rPr lang="fr-FR" sz="1400" b="1" i="1" u="none" kern="1200" dirty="0">
              <a:solidFill>
                <a:schemeClr val="bg1">
                  <a:lumMod val="65000"/>
                </a:schemeClr>
              </a:solidFill>
            </a:rPr>
            <a:t>Au moins 6 semaines avant la date fixée pour le scrutin </a:t>
          </a:r>
        </a:p>
        <a:p>
          <a:pPr marL="0" lvl="0" indent="0" algn="ctr" defTabSz="622300">
            <a:lnSpc>
              <a:spcPct val="90000"/>
            </a:lnSpc>
            <a:spcBef>
              <a:spcPct val="0"/>
            </a:spcBef>
            <a:spcAft>
              <a:spcPct val="35000"/>
            </a:spcAft>
            <a:buFont typeface="Arial" panose="020B0604020202020204" pitchFamily="34" charset="0"/>
            <a:buNone/>
          </a:pPr>
          <a:r>
            <a:rPr lang="fr-FR" sz="1400" b="1" i="1" u="none" kern="1200" dirty="0">
              <a:solidFill>
                <a:schemeClr val="bg1">
                  <a:lumMod val="65000"/>
                </a:schemeClr>
              </a:solidFill>
            </a:rPr>
            <a:t>(29 octobre 2026) </a:t>
          </a:r>
          <a:endParaRPr lang="fr-FR" sz="1400" b="1" i="0" u="none" kern="1200" dirty="0">
            <a:solidFill>
              <a:schemeClr val="bg1">
                <a:lumMod val="65000"/>
              </a:schemeClr>
            </a:solidFill>
          </a:endParaRPr>
        </a:p>
        <a:p>
          <a:pPr marL="0" lvl="0" indent="0" algn="ctr" defTabSz="622300">
            <a:lnSpc>
              <a:spcPct val="90000"/>
            </a:lnSpc>
            <a:spcBef>
              <a:spcPct val="0"/>
            </a:spcBef>
            <a:spcAft>
              <a:spcPct val="35000"/>
            </a:spcAft>
            <a:buFont typeface="Arial" panose="020B0604020202020204" pitchFamily="34" charset="0"/>
            <a:buNone/>
          </a:pPr>
          <a:endParaRPr lang="fr-FR" sz="1400" b="1" i="0" u="none" kern="1200" dirty="0"/>
        </a:p>
        <a:p>
          <a:pPr marL="0" lvl="0" indent="0" algn="ctr" defTabSz="622300">
            <a:lnSpc>
              <a:spcPct val="90000"/>
            </a:lnSpc>
            <a:spcBef>
              <a:spcPct val="0"/>
            </a:spcBef>
            <a:spcAft>
              <a:spcPct val="35000"/>
            </a:spcAft>
            <a:buFont typeface="Arial" panose="020B0604020202020204" pitchFamily="34" charset="0"/>
            <a:buNone/>
          </a:pPr>
          <a:r>
            <a:rPr lang="fr-FR" sz="1400" b="1" i="0" u="none" kern="1200" dirty="0"/>
            <a:t> </a:t>
          </a:r>
          <a:r>
            <a:rPr lang="fr-FR" sz="1400" b="0" i="0" u="none" kern="1200" dirty="0"/>
            <a:t>Date limite de </a:t>
          </a:r>
          <a:r>
            <a:rPr lang="fr-FR" sz="1400" b="0" i="0" u="none" kern="1200" dirty="0">
              <a:solidFill>
                <a:srgbClr val="FF0000"/>
              </a:solidFill>
            </a:rPr>
            <a:t>dépôt des listes de candidatures</a:t>
          </a:r>
          <a:r>
            <a:rPr lang="en-US" sz="1400" b="0" i="0" kern="1200" dirty="0"/>
            <a:t>​</a:t>
          </a:r>
        </a:p>
      </dsp:txBody>
      <dsp:txXfrm>
        <a:off x="9799776" y="644540"/>
        <a:ext cx="1897988" cy="304236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2BAFD852-2213-4F9B-A7AE-467B22AECCFE}" type="datetimeFigureOut">
              <a:rPr lang="fr-FR" smtClean="0"/>
              <a:t>06/07/2026</a:t>
            </a:fld>
            <a:endParaRPr lang="fr-FR"/>
          </a:p>
        </p:txBody>
      </p:sp>
      <p:sp>
        <p:nvSpPr>
          <p:cNvPr id="4" name="Espace réservé du pied de page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62F7644-25F8-405E-AC43-E2A084B75028}" type="slidenum">
              <a:rPr lang="fr-FR" smtClean="0"/>
              <a:t>‹N°›</a:t>
            </a:fld>
            <a:endParaRPr lang="fr-FR"/>
          </a:p>
        </p:txBody>
      </p:sp>
    </p:spTree>
    <p:extLst>
      <p:ext uri="{BB962C8B-B14F-4D97-AF65-F5344CB8AC3E}">
        <p14:creationId xmlns:p14="http://schemas.microsoft.com/office/powerpoint/2010/main" val="304379639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8EA5FE6-77D7-4F12-A202-6C195B812ACA}" type="datetimeFigureOut">
              <a:rPr lang="fr-FR" smtClean="0"/>
              <a:t>06/07/2026</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601A467-140D-4227-AAF8-C1D7A669BBE7}" type="slidenum">
              <a:rPr lang="fr-FR" smtClean="0"/>
              <a:t>‹N°›</a:t>
            </a:fld>
            <a:endParaRPr lang="fr-FR"/>
          </a:p>
        </p:txBody>
      </p:sp>
    </p:spTree>
    <p:extLst>
      <p:ext uri="{BB962C8B-B14F-4D97-AF65-F5344CB8AC3E}">
        <p14:creationId xmlns:p14="http://schemas.microsoft.com/office/powerpoint/2010/main" val="487201763"/>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pied de page 3"/>
          <p:cNvSpPr>
            <a:spLocks noGrp="1"/>
          </p:cNvSpPr>
          <p:nvPr>
            <p:ph type="ftr" sz="quarter" idx="4"/>
          </p:nvPr>
        </p:nvSpPr>
        <p:spPr/>
        <p:txBody>
          <a:bodyPr/>
          <a:lstStyle/>
          <a:p>
            <a:endParaRPr lang="fr-FR"/>
          </a:p>
        </p:txBody>
      </p:sp>
      <p:sp>
        <p:nvSpPr>
          <p:cNvPr id="5" name="Espace réservé du numéro de diapositive 4"/>
          <p:cNvSpPr>
            <a:spLocks noGrp="1"/>
          </p:cNvSpPr>
          <p:nvPr>
            <p:ph type="sldNum" sz="quarter" idx="5"/>
          </p:nvPr>
        </p:nvSpPr>
        <p:spPr/>
        <p:txBody>
          <a:bodyPr/>
          <a:lstStyle/>
          <a:p>
            <a:fld id="{9601A467-140D-4227-AAF8-C1D7A669BBE7}" type="slidenum">
              <a:rPr lang="fr-FR" smtClean="0"/>
              <a:t>21</a:t>
            </a:fld>
            <a:endParaRPr lang="fr-FR"/>
          </a:p>
        </p:txBody>
      </p:sp>
    </p:spTree>
    <p:extLst>
      <p:ext uri="{BB962C8B-B14F-4D97-AF65-F5344CB8AC3E}">
        <p14:creationId xmlns:p14="http://schemas.microsoft.com/office/powerpoint/2010/main" val="25121471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Titre 3"/>
          <p:cNvSpPr>
            <a:spLocks noGrp="1"/>
          </p:cNvSpPr>
          <p:nvPr>
            <p:ph type="ctrTitle"/>
          </p:nvPr>
        </p:nvSpPr>
        <p:spPr>
          <a:xfrm>
            <a:off x="1037491" y="562708"/>
            <a:ext cx="5732585" cy="2684187"/>
          </a:xfrm>
          <a:prstGeom prst="rect">
            <a:avLst/>
          </a:prstGeom>
        </p:spPr>
        <p:txBody>
          <a:bodyPr>
            <a:noAutofit/>
          </a:bodyPr>
          <a:lstStyle/>
          <a:p>
            <a:pPr algn="l"/>
            <a:r>
              <a:rPr lang="fr-FR" sz="6600"/>
              <a:t>TITRE DE LA PRÉSENTATION</a:t>
            </a:r>
          </a:p>
        </p:txBody>
      </p:sp>
      <p:sp>
        <p:nvSpPr>
          <p:cNvPr id="9" name="Rectangle 8"/>
          <p:cNvSpPr/>
          <p:nvPr userDrawn="1"/>
        </p:nvSpPr>
        <p:spPr>
          <a:xfrm>
            <a:off x="7637252" y="0"/>
            <a:ext cx="4554748" cy="39130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userDrawn="1"/>
        </p:nvSpPr>
        <p:spPr>
          <a:xfrm>
            <a:off x="8893281" y="3509963"/>
            <a:ext cx="4554748" cy="39130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2"/>
              </a:solidFill>
            </a:endParaRPr>
          </a:p>
        </p:txBody>
      </p:sp>
      <p:pic>
        <p:nvPicPr>
          <p:cNvPr id="11" name="Imag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41" y="6313918"/>
            <a:ext cx="682399" cy="449987"/>
          </a:xfrm>
          <a:prstGeom prst="rect">
            <a:avLst/>
          </a:prstGeom>
        </p:spPr>
      </p:pic>
      <p:sp>
        <p:nvSpPr>
          <p:cNvPr id="12" name="Espace réservé du pied de page 8"/>
          <p:cNvSpPr txBox="1">
            <a:spLocks/>
          </p:cNvSpPr>
          <p:nvPr userDrawn="1"/>
        </p:nvSpPr>
        <p:spPr>
          <a:xfrm>
            <a:off x="785448" y="6356348"/>
            <a:ext cx="37719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a:t>Centre De Gestion de la fonction publique territoriale du Nord</a:t>
            </a:r>
          </a:p>
        </p:txBody>
      </p:sp>
      <p:sp>
        <p:nvSpPr>
          <p:cNvPr id="14" name="Espace réservé du texte 13"/>
          <p:cNvSpPr>
            <a:spLocks noGrp="1"/>
          </p:cNvSpPr>
          <p:nvPr>
            <p:ph type="body" sz="quarter" idx="10" hasCustomPrompt="1"/>
          </p:nvPr>
        </p:nvSpPr>
        <p:spPr>
          <a:xfrm>
            <a:off x="1037491" y="5466506"/>
            <a:ext cx="3124200" cy="379413"/>
          </a:xfrm>
          <a:prstGeom prst="rect">
            <a:avLst/>
          </a:prstGeom>
        </p:spPr>
        <p:txBody>
          <a:bodyPr/>
          <a:lstStyle>
            <a:lvl1pPr marL="0" indent="0">
              <a:buNone/>
              <a:defRPr sz="1600"/>
            </a:lvl1pPr>
          </a:lstStyle>
          <a:p>
            <a:pPr lvl="0"/>
            <a:fld id="{F47EF272-0B4A-4E24-8C3C-D5AC886BCB08}" type="datetime4">
              <a:rPr lang="fr-FR" smtClean="0"/>
              <a:t>3 juin 2024</a:t>
            </a:fld>
            <a:endParaRPr lang="fr-FR"/>
          </a:p>
        </p:txBody>
      </p:sp>
      <p:sp>
        <p:nvSpPr>
          <p:cNvPr id="16" name="Espace réservé du texte 15"/>
          <p:cNvSpPr>
            <a:spLocks noGrp="1"/>
          </p:cNvSpPr>
          <p:nvPr>
            <p:ph type="body" sz="quarter" idx="11" hasCustomPrompt="1"/>
          </p:nvPr>
        </p:nvSpPr>
        <p:spPr>
          <a:xfrm>
            <a:off x="1037491" y="3725863"/>
            <a:ext cx="5640388" cy="1311275"/>
          </a:xfrm>
          <a:prstGeom prst="rect">
            <a:avLst/>
          </a:prstGeom>
        </p:spPr>
        <p:txBody>
          <a:bodyPr/>
          <a:lstStyle>
            <a:lvl1pPr marL="0" indent="0">
              <a:buNone/>
              <a:defRPr sz="2400"/>
            </a:lvl1pPr>
          </a:lstStyle>
          <a:p>
            <a:pPr lvl="0"/>
            <a:r>
              <a:rPr lang="fr-FR"/>
              <a:t>Informations complémentaires</a:t>
            </a:r>
          </a:p>
        </p:txBody>
      </p:sp>
    </p:spTree>
    <p:extLst>
      <p:ext uri="{BB962C8B-B14F-4D97-AF65-F5344CB8AC3E}">
        <p14:creationId xmlns:p14="http://schemas.microsoft.com/office/powerpoint/2010/main" val="3078727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7" name="Rectangle 6"/>
          <p:cNvSpPr/>
          <p:nvPr userDrawn="1"/>
        </p:nvSpPr>
        <p:spPr>
          <a:xfrm>
            <a:off x="0" y="0"/>
            <a:ext cx="12192000" cy="61161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7" name="Imag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41" y="6313918"/>
            <a:ext cx="682399" cy="449987"/>
          </a:xfrm>
          <a:prstGeom prst="rect">
            <a:avLst/>
          </a:prstGeom>
        </p:spPr>
      </p:pic>
      <p:sp>
        <p:nvSpPr>
          <p:cNvPr id="18" name="Espace réservé du pied de page 8"/>
          <p:cNvSpPr txBox="1">
            <a:spLocks/>
          </p:cNvSpPr>
          <p:nvPr userDrawn="1"/>
        </p:nvSpPr>
        <p:spPr>
          <a:xfrm>
            <a:off x="785448" y="6356348"/>
            <a:ext cx="37719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a:t>Centre De Gestion de la fonction publique territoriale du Nord</a:t>
            </a:r>
          </a:p>
        </p:txBody>
      </p:sp>
      <p:sp>
        <p:nvSpPr>
          <p:cNvPr id="19" name="ZoneTexte 18"/>
          <p:cNvSpPr txBox="1"/>
          <p:nvPr userDrawn="1"/>
        </p:nvSpPr>
        <p:spPr>
          <a:xfrm>
            <a:off x="9448801" y="6345815"/>
            <a:ext cx="1600199" cy="253916"/>
          </a:xfrm>
          <a:prstGeom prst="rect">
            <a:avLst/>
          </a:prstGeom>
          <a:noFill/>
        </p:spPr>
        <p:txBody>
          <a:bodyPr wrap="square" rtlCol="0">
            <a:spAutoFit/>
          </a:bodyPr>
          <a:lstStyle/>
          <a:p>
            <a:fld id="{4FD256AA-957E-4A36-B557-07431944182C}" type="datetime4">
              <a:rPr lang="fr-FR" sz="1050" smtClean="0"/>
              <a:t>6 juillet 2026</a:t>
            </a:fld>
            <a:endParaRPr lang="fr-FR" sz="1050"/>
          </a:p>
        </p:txBody>
      </p:sp>
      <p:sp>
        <p:nvSpPr>
          <p:cNvPr id="20" name="ZoneTexte 19"/>
          <p:cNvSpPr txBox="1"/>
          <p:nvPr userDrawn="1"/>
        </p:nvSpPr>
        <p:spPr>
          <a:xfrm>
            <a:off x="11159067" y="6352141"/>
            <a:ext cx="736600" cy="253916"/>
          </a:xfrm>
          <a:prstGeom prst="rect">
            <a:avLst/>
          </a:prstGeom>
          <a:noFill/>
        </p:spPr>
        <p:txBody>
          <a:bodyPr wrap="square" rtlCol="0">
            <a:spAutoFit/>
          </a:bodyPr>
          <a:lstStyle/>
          <a:p>
            <a:fld id="{80F167D4-C721-4EC1-83F5-0BECA21599B9}" type="slidenum">
              <a:rPr lang="fr-FR" sz="1050" smtClean="0"/>
              <a:t>‹N°›</a:t>
            </a:fld>
            <a:endParaRPr lang="fr-FR" sz="1050"/>
          </a:p>
        </p:txBody>
      </p:sp>
      <p:sp>
        <p:nvSpPr>
          <p:cNvPr id="25" name="Titre 24"/>
          <p:cNvSpPr>
            <a:spLocks noGrp="1"/>
          </p:cNvSpPr>
          <p:nvPr>
            <p:ph type="title" hasCustomPrompt="1"/>
          </p:nvPr>
        </p:nvSpPr>
        <p:spPr>
          <a:xfrm>
            <a:off x="794240" y="585260"/>
            <a:ext cx="10515600" cy="583142"/>
          </a:xfrm>
          <a:prstGeom prst="rect">
            <a:avLst/>
          </a:prstGeom>
        </p:spPr>
        <p:txBody>
          <a:bodyPr/>
          <a:lstStyle>
            <a:lvl1pPr>
              <a:defRPr sz="4400">
                <a:solidFill>
                  <a:schemeClr val="bg1"/>
                </a:solidFill>
              </a:defRPr>
            </a:lvl1pPr>
          </a:lstStyle>
          <a:p>
            <a:r>
              <a:rPr lang="fr-FR"/>
              <a:t>SOMMAIRE</a:t>
            </a:r>
          </a:p>
        </p:txBody>
      </p:sp>
      <p:sp>
        <p:nvSpPr>
          <p:cNvPr id="27" name="Espace réservé du texte 26"/>
          <p:cNvSpPr>
            <a:spLocks noGrp="1"/>
          </p:cNvSpPr>
          <p:nvPr>
            <p:ph type="body" sz="quarter" idx="10" hasCustomPrompt="1"/>
          </p:nvPr>
        </p:nvSpPr>
        <p:spPr>
          <a:xfrm>
            <a:off x="889000" y="1719263"/>
            <a:ext cx="7043738" cy="2497137"/>
          </a:xfrm>
          <a:prstGeom prst="rect">
            <a:avLst/>
          </a:prstGeom>
        </p:spPr>
        <p:txBody>
          <a:bodyPr/>
          <a:lstStyle>
            <a:lvl1pPr marL="514350" indent="-514350">
              <a:buAutoNum type="arabicPeriod"/>
              <a:defRPr baseline="0">
                <a:solidFill>
                  <a:schemeClr val="bg1"/>
                </a:solidFill>
              </a:defRPr>
            </a:lvl1pPr>
          </a:lstStyle>
          <a:p>
            <a:pPr lvl="0"/>
            <a:r>
              <a:rPr lang="fr-FR"/>
              <a:t>…</a:t>
            </a:r>
          </a:p>
          <a:p>
            <a:pPr lvl="0"/>
            <a:r>
              <a:rPr lang="fr-FR"/>
              <a:t>…</a:t>
            </a:r>
          </a:p>
          <a:p>
            <a:pPr lvl="0"/>
            <a:r>
              <a:rPr lang="fr-FR"/>
              <a:t>… </a:t>
            </a:r>
          </a:p>
        </p:txBody>
      </p:sp>
    </p:spTree>
    <p:extLst>
      <p:ext uri="{BB962C8B-B14F-4D97-AF65-F5344CB8AC3E}">
        <p14:creationId xmlns:p14="http://schemas.microsoft.com/office/powerpoint/2010/main" val="548109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pleine de contenus">
    <p:spTree>
      <p:nvGrpSpPr>
        <p:cNvPr id="1" name=""/>
        <p:cNvGrpSpPr/>
        <p:nvPr/>
      </p:nvGrpSpPr>
      <p:grpSpPr>
        <a:xfrm>
          <a:off x="0" y="0"/>
          <a:ext cx="0" cy="0"/>
          <a:chOff x="0" y="0"/>
          <a:chExt cx="0" cy="0"/>
        </a:xfrm>
      </p:grpSpPr>
      <p:sp>
        <p:nvSpPr>
          <p:cNvPr id="7" name="Rectangle 6"/>
          <p:cNvSpPr>
            <a:spLocks noChangeAspect="1"/>
          </p:cNvSpPr>
          <p:nvPr userDrawn="1"/>
        </p:nvSpPr>
        <p:spPr>
          <a:xfrm>
            <a:off x="0" y="17584"/>
            <a:ext cx="12192000" cy="15499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5" name="Image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41" y="6313918"/>
            <a:ext cx="682399" cy="449987"/>
          </a:xfrm>
          <a:prstGeom prst="rect">
            <a:avLst/>
          </a:prstGeom>
        </p:spPr>
      </p:pic>
      <p:sp>
        <p:nvSpPr>
          <p:cNvPr id="26" name="Espace réservé du pied de page 8"/>
          <p:cNvSpPr txBox="1">
            <a:spLocks/>
          </p:cNvSpPr>
          <p:nvPr userDrawn="1"/>
        </p:nvSpPr>
        <p:spPr>
          <a:xfrm>
            <a:off x="785448" y="6356348"/>
            <a:ext cx="37719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a:t>Centre De Gestion de la fonction publique territoriale du Nord</a:t>
            </a:r>
          </a:p>
        </p:txBody>
      </p:sp>
      <p:sp>
        <p:nvSpPr>
          <p:cNvPr id="27" name="ZoneTexte 26"/>
          <p:cNvSpPr txBox="1"/>
          <p:nvPr userDrawn="1"/>
        </p:nvSpPr>
        <p:spPr>
          <a:xfrm>
            <a:off x="9448801" y="6345815"/>
            <a:ext cx="1600199" cy="253916"/>
          </a:xfrm>
          <a:prstGeom prst="rect">
            <a:avLst/>
          </a:prstGeom>
          <a:noFill/>
        </p:spPr>
        <p:txBody>
          <a:bodyPr wrap="square" rtlCol="0">
            <a:spAutoFit/>
          </a:bodyPr>
          <a:lstStyle/>
          <a:p>
            <a:fld id="{4FD256AA-957E-4A36-B557-07431944182C}" type="datetime4">
              <a:rPr lang="fr-FR" sz="1050" smtClean="0"/>
              <a:t>6 juillet 2026</a:t>
            </a:fld>
            <a:endParaRPr lang="fr-FR" sz="1050"/>
          </a:p>
        </p:txBody>
      </p:sp>
      <p:sp>
        <p:nvSpPr>
          <p:cNvPr id="28" name="ZoneTexte 27"/>
          <p:cNvSpPr txBox="1"/>
          <p:nvPr userDrawn="1"/>
        </p:nvSpPr>
        <p:spPr>
          <a:xfrm>
            <a:off x="11159067" y="6352141"/>
            <a:ext cx="736600" cy="253916"/>
          </a:xfrm>
          <a:prstGeom prst="rect">
            <a:avLst/>
          </a:prstGeom>
          <a:noFill/>
        </p:spPr>
        <p:txBody>
          <a:bodyPr wrap="square" rtlCol="0">
            <a:spAutoFit/>
          </a:bodyPr>
          <a:lstStyle/>
          <a:p>
            <a:fld id="{80F167D4-C721-4EC1-83F5-0BECA21599B9}" type="slidenum">
              <a:rPr lang="fr-FR" sz="1050" smtClean="0"/>
              <a:t>‹N°›</a:t>
            </a:fld>
            <a:endParaRPr lang="fr-FR" sz="1050"/>
          </a:p>
        </p:txBody>
      </p:sp>
      <p:sp>
        <p:nvSpPr>
          <p:cNvPr id="29" name="Titre 24"/>
          <p:cNvSpPr>
            <a:spLocks noGrp="1"/>
          </p:cNvSpPr>
          <p:nvPr>
            <p:ph type="title" hasCustomPrompt="1"/>
          </p:nvPr>
        </p:nvSpPr>
        <p:spPr>
          <a:xfrm>
            <a:off x="794240" y="585260"/>
            <a:ext cx="10515600" cy="583142"/>
          </a:xfrm>
          <a:prstGeom prst="rect">
            <a:avLst/>
          </a:prstGeom>
        </p:spPr>
        <p:txBody>
          <a:bodyPr/>
          <a:lstStyle>
            <a:lvl1pPr>
              <a:defRPr sz="4400">
                <a:solidFill>
                  <a:schemeClr val="bg1"/>
                </a:solidFill>
              </a:defRPr>
            </a:lvl1pPr>
          </a:lstStyle>
          <a:p>
            <a:r>
              <a:rPr lang="fr-FR"/>
              <a:t>Titre [</a:t>
            </a:r>
            <a:r>
              <a:rPr lang="fr-FR" err="1"/>
              <a:t>Trebuchet</a:t>
            </a:r>
            <a:r>
              <a:rPr lang="fr-FR"/>
              <a:t> 44]</a:t>
            </a:r>
          </a:p>
        </p:txBody>
      </p:sp>
      <p:sp>
        <p:nvSpPr>
          <p:cNvPr id="32" name="Espace réservé du texte 31"/>
          <p:cNvSpPr>
            <a:spLocks noGrp="1"/>
          </p:cNvSpPr>
          <p:nvPr>
            <p:ph type="body" sz="quarter" idx="11" hasCustomPrompt="1"/>
          </p:nvPr>
        </p:nvSpPr>
        <p:spPr>
          <a:xfrm>
            <a:off x="855662" y="2362199"/>
            <a:ext cx="10454177" cy="3666067"/>
          </a:xfrm>
          <a:prstGeom prst="rect">
            <a:avLst/>
          </a:prstGeom>
        </p:spPr>
        <p:txBody>
          <a:bodyPr/>
          <a:lstStyle>
            <a:lvl1pPr marL="0" indent="0">
              <a:buFontTx/>
              <a:buNone/>
              <a:defRPr sz="2000"/>
            </a:lvl1pPr>
            <a:lvl2pPr>
              <a:buFont typeface="Arial" panose="020B0604020202020204" pitchFamily="34" charset="0"/>
              <a:buBlip>
                <a:blip r:embed="rId3"/>
              </a:buBlip>
              <a:defRPr/>
            </a:lvl2pPr>
            <a:lvl3pPr>
              <a:buFont typeface="Arial" panose="020B0604020202020204" pitchFamily="34" charset="0"/>
              <a:buBlip>
                <a:blip r:embed="rId4"/>
              </a:buBlip>
              <a:defRPr/>
            </a:lvl3pPr>
          </a:lstStyle>
          <a:p>
            <a:pPr lvl="0"/>
            <a:r>
              <a:rPr lang="fr-FR"/>
              <a:t>Corps de texte [</a:t>
            </a:r>
            <a:r>
              <a:rPr lang="fr-FR" err="1"/>
              <a:t>Trebuchet</a:t>
            </a:r>
            <a:r>
              <a:rPr lang="fr-FR"/>
              <a:t> 20]</a:t>
            </a:r>
          </a:p>
        </p:txBody>
      </p:sp>
      <p:sp>
        <p:nvSpPr>
          <p:cNvPr id="33" name="Espace réservé du texte 31"/>
          <p:cNvSpPr>
            <a:spLocks noGrp="1"/>
          </p:cNvSpPr>
          <p:nvPr>
            <p:ph type="body" sz="quarter" idx="12" hasCustomPrompt="1"/>
          </p:nvPr>
        </p:nvSpPr>
        <p:spPr>
          <a:xfrm>
            <a:off x="855662" y="1753132"/>
            <a:ext cx="10454177" cy="382088"/>
          </a:xfrm>
          <a:prstGeom prst="rect">
            <a:avLst/>
          </a:prstGeom>
        </p:spPr>
        <p:txBody>
          <a:bodyPr/>
          <a:lstStyle>
            <a:lvl1pPr marL="0" indent="0">
              <a:buFont typeface="Arial" panose="020B0604020202020204" pitchFamily="34" charset="0"/>
              <a:buNone/>
              <a:defRPr sz="2800">
                <a:solidFill>
                  <a:schemeClr val="accent2"/>
                </a:solidFill>
              </a:defRPr>
            </a:lvl1pPr>
            <a:lvl2pPr>
              <a:buFont typeface="Arial" panose="020B0604020202020204" pitchFamily="34" charset="0"/>
              <a:buBlip>
                <a:blip r:embed="rId3"/>
              </a:buBlip>
              <a:defRPr/>
            </a:lvl2pPr>
            <a:lvl3pPr>
              <a:buFont typeface="Arial" panose="020B0604020202020204" pitchFamily="34" charset="0"/>
              <a:buBlip>
                <a:blip r:embed="rId4"/>
              </a:buBlip>
              <a:defRPr/>
            </a:lvl3pPr>
          </a:lstStyle>
          <a:p>
            <a:pPr lvl="0"/>
            <a:r>
              <a:rPr lang="fr-FR"/>
              <a:t>Sous titre [</a:t>
            </a:r>
            <a:r>
              <a:rPr lang="fr-FR" err="1"/>
              <a:t>Trebuchet</a:t>
            </a:r>
            <a:r>
              <a:rPr lang="fr-FR"/>
              <a:t> 28]</a:t>
            </a:r>
            <a:endParaRPr lang="fr-FR" sz="800"/>
          </a:p>
        </p:txBody>
      </p:sp>
    </p:spTree>
    <p:extLst>
      <p:ext uri="{BB962C8B-B14F-4D97-AF65-F5344CB8AC3E}">
        <p14:creationId xmlns:p14="http://schemas.microsoft.com/office/powerpoint/2010/main" val="2777650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deux contenus">
    <p:spTree>
      <p:nvGrpSpPr>
        <p:cNvPr id="1" name=""/>
        <p:cNvGrpSpPr/>
        <p:nvPr/>
      </p:nvGrpSpPr>
      <p:grpSpPr>
        <a:xfrm>
          <a:off x="0" y="0"/>
          <a:ext cx="0" cy="0"/>
          <a:chOff x="0" y="0"/>
          <a:chExt cx="0" cy="0"/>
        </a:xfrm>
      </p:grpSpPr>
      <p:sp>
        <p:nvSpPr>
          <p:cNvPr id="8" name="Rectangle 7"/>
          <p:cNvSpPr>
            <a:spLocks noChangeAspect="1"/>
          </p:cNvSpPr>
          <p:nvPr userDrawn="1"/>
        </p:nvSpPr>
        <p:spPr>
          <a:xfrm>
            <a:off x="0" y="17584"/>
            <a:ext cx="12192000" cy="15499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3" name="Imag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41" y="6313918"/>
            <a:ext cx="682399" cy="449987"/>
          </a:xfrm>
          <a:prstGeom prst="rect">
            <a:avLst/>
          </a:prstGeom>
        </p:spPr>
      </p:pic>
      <p:sp>
        <p:nvSpPr>
          <p:cNvPr id="16" name="Espace réservé du pied de page 8"/>
          <p:cNvSpPr txBox="1">
            <a:spLocks/>
          </p:cNvSpPr>
          <p:nvPr userDrawn="1"/>
        </p:nvSpPr>
        <p:spPr>
          <a:xfrm>
            <a:off x="785448" y="6356348"/>
            <a:ext cx="37719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a:t>Centre De Gestion de la fonction publique territoriale du Nord</a:t>
            </a:r>
          </a:p>
        </p:txBody>
      </p:sp>
      <p:sp>
        <p:nvSpPr>
          <p:cNvPr id="17" name="ZoneTexte 16"/>
          <p:cNvSpPr txBox="1"/>
          <p:nvPr userDrawn="1"/>
        </p:nvSpPr>
        <p:spPr>
          <a:xfrm>
            <a:off x="9448801" y="6345815"/>
            <a:ext cx="1600199" cy="253916"/>
          </a:xfrm>
          <a:prstGeom prst="rect">
            <a:avLst/>
          </a:prstGeom>
          <a:noFill/>
        </p:spPr>
        <p:txBody>
          <a:bodyPr wrap="square" rtlCol="0">
            <a:spAutoFit/>
          </a:bodyPr>
          <a:lstStyle/>
          <a:p>
            <a:fld id="{4FD256AA-957E-4A36-B557-07431944182C}" type="datetime4">
              <a:rPr lang="fr-FR" sz="1050" smtClean="0"/>
              <a:t>6 juillet 2026</a:t>
            </a:fld>
            <a:endParaRPr lang="fr-FR" sz="1050"/>
          </a:p>
        </p:txBody>
      </p:sp>
      <p:sp>
        <p:nvSpPr>
          <p:cNvPr id="18" name="ZoneTexte 17"/>
          <p:cNvSpPr txBox="1"/>
          <p:nvPr userDrawn="1"/>
        </p:nvSpPr>
        <p:spPr>
          <a:xfrm>
            <a:off x="11159067" y="6352141"/>
            <a:ext cx="736600" cy="253916"/>
          </a:xfrm>
          <a:prstGeom prst="rect">
            <a:avLst/>
          </a:prstGeom>
          <a:noFill/>
        </p:spPr>
        <p:txBody>
          <a:bodyPr wrap="square" rtlCol="0">
            <a:spAutoFit/>
          </a:bodyPr>
          <a:lstStyle/>
          <a:p>
            <a:fld id="{80F167D4-C721-4EC1-83F5-0BECA21599B9}" type="slidenum">
              <a:rPr lang="fr-FR" sz="1050" smtClean="0"/>
              <a:t>‹N°›</a:t>
            </a:fld>
            <a:endParaRPr lang="fr-FR" sz="1050"/>
          </a:p>
        </p:txBody>
      </p:sp>
      <p:sp>
        <p:nvSpPr>
          <p:cNvPr id="20" name="Espace réservé du contenu 19"/>
          <p:cNvSpPr>
            <a:spLocks noGrp="1"/>
          </p:cNvSpPr>
          <p:nvPr>
            <p:ph sz="quarter" idx="10" hasCustomPrompt="1"/>
          </p:nvPr>
        </p:nvSpPr>
        <p:spPr>
          <a:xfrm>
            <a:off x="6951663" y="1753131"/>
            <a:ext cx="4562475" cy="4376737"/>
          </a:xfrm>
          <a:prstGeom prst="rect">
            <a:avLst/>
          </a:prstGeom>
        </p:spPr>
        <p:txBody>
          <a:bodyPr/>
          <a:lstStyle>
            <a:lvl1pPr>
              <a:defRPr baseline="0"/>
            </a:lvl1pPr>
          </a:lstStyle>
          <a:p>
            <a:pPr lvl="0"/>
            <a:r>
              <a:rPr lang="fr-FR"/>
              <a:t>Médias à insérer</a:t>
            </a:r>
          </a:p>
        </p:txBody>
      </p:sp>
      <p:sp>
        <p:nvSpPr>
          <p:cNvPr id="22" name="Titre 24"/>
          <p:cNvSpPr>
            <a:spLocks noGrp="1"/>
          </p:cNvSpPr>
          <p:nvPr>
            <p:ph type="title" hasCustomPrompt="1"/>
          </p:nvPr>
        </p:nvSpPr>
        <p:spPr>
          <a:xfrm>
            <a:off x="794240" y="585260"/>
            <a:ext cx="10515600" cy="583142"/>
          </a:xfrm>
          <a:prstGeom prst="rect">
            <a:avLst/>
          </a:prstGeom>
        </p:spPr>
        <p:txBody>
          <a:bodyPr/>
          <a:lstStyle>
            <a:lvl1pPr>
              <a:defRPr sz="4400">
                <a:solidFill>
                  <a:schemeClr val="bg1"/>
                </a:solidFill>
              </a:defRPr>
            </a:lvl1pPr>
          </a:lstStyle>
          <a:p>
            <a:r>
              <a:rPr lang="fr-FR"/>
              <a:t>Titre [</a:t>
            </a:r>
            <a:r>
              <a:rPr lang="fr-FR" err="1"/>
              <a:t>Trebuchet</a:t>
            </a:r>
            <a:r>
              <a:rPr lang="fr-FR"/>
              <a:t> 44]</a:t>
            </a:r>
          </a:p>
        </p:txBody>
      </p:sp>
      <p:sp>
        <p:nvSpPr>
          <p:cNvPr id="23" name="Espace réservé du texte 31"/>
          <p:cNvSpPr>
            <a:spLocks noGrp="1"/>
          </p:cNvSpPr>
          <p:nvPr>
            <p:ph type="body" sz="quarter" idx="11" hasCustomPrompt="1"/>
          </p:nvPr>
        </p:nvSpPr>
        <p:spPr>
          <a:xfrm>
            <a:off x="855663" y="2362199"/>
            <a:ext cx="5849938" cy="3767669"/>
          </a:xfrm>
          <a:prstGeom prst="rect">
            <a:avLst/>
          </a:prstGeom>
        </p:spPr>
        <p:txBody>
          <a:bodyPr/>
          <a:lstStyle>
            <a:lvl1pPr marL="0" indent="0">
              <a:buFontTx/>
              <a:buNone/>
              <a:defRPr sz="2000"/>
            </a:lvl1pPr>
            <a:lvl2pPr>
              <a:buFont typeface="Arial" panose="020B0604020202020204" pitchFamily="34" charset="0"/>
              <a:buBlip>
                <a:blip r:embed="rId3"/>
              </a:buBlip>
              <a:defRPr/>
            </a:lvl2pPr>
            <a:lvl3pPr>
              <a:buFont typeface="Arial" panose="020B0604020202020204" pitchFamily="34" charset="0"/>
              <a:buBlip>
                <a:blip r:embed="rId4"/>
              </a:buBlip>
              <a:defRPr/>
            </a:lvl3pPr>
          </a:lstStyle>
          <a:p>
            <a:pPr lvl="0"/>
            <a:r>
              <a:rPr lang="fr-FR"/>
              <a:t>Corps de texte [</a:t>
            </a:r>
            <a:r>
              <a:rPr lang="fr-FR" err="1"/>
              <a:t>Trebuchet</a:t>
            </a:r>
            <a:r>
              <a:rPr lang="fr-FR"/>
              <a:t> 20]</a:t>
            </a:r>
          </a:p>
        </p:txBody>
      </p:sp>
      <p:sp>
        <p:nvSpPr>
          <p:cNvPr id="24" name="Espace réservé du texte 31"/>
          <p:cNvSpPr>
            <a:spLocks noGrp="1"/>
          </p:cNvSpPr>
          <p:nvPr>
            <p:ph type="body" sz="quarter" idx="12" hasCustomPrompt="1"/>
          </p:nvPr>
        </p:nvSpPr>
        <p:spPr>
          <a:xfrm>
            <a:off x="855663" y="1753132"/>
            <a:ext cx="5849938" cy="382088"/>
          </a:xfrm>
          <a:prstGeom prst="rect">
            <a:avLst/>
          </a:prstGeom>
        </p:spPr>
        <p:txBody>
          <a:bodyPr/>
          <a:lstStyle>
            <a:lvl1pPr marL="0" indent="0">
              <a:buFont typeface="Arial" panose="020B0604020202020204" pitchFamily="34" charset="0"/>
              <a:buNone/>
              <a:defRPr sz="2800">
                <a:solidFill>
                  <a:schemeClr val="accent2"/>
                </a:solidFill>
              </a:defRPr>
            </a:lvl1pPr>
            <a:lvl2pPr>
              <a:buFont typeface="Arial" panose="020B0604020202020204" pitchFamily="34" charset="0"/>
              <a:buBlip>
                <a:blip r:embed="rId3"/>
              </a:buBlip>
              <a:defRPr/>
            </a:lvl2pPr>
            <a:lvl3pPr>
              <a:buFont typeface="Arial" panose="020B0604020202020204" pitchFamily="34" charset="0"/>
              <a:buBlip>
                <a:blip r:embed="rId4"/>
              </a:buBlip>
              <a:defRPr/>
            </a:lvl3pPr>
          </a:lstStyle>
          <a:p>
            <a:pPr lvl="0"/>
            <a:r>
              <a:rPr lang="fr-FR"/>
              <a:t>Sous titre [</a:t>
            </a:r>
            <a:r>
              <a:rPr lang="fr-FR" err="1"/>
              <a:t>Trebuchet</a:t>
            </a:r>
            <a:r>
              <a:rPr lang="fr-FR"/>
              <a:t> 28]</a:t>
            </a:r>
            <a:endParaRPr lang="fr-FR" sz="800"/>
          </a:p>
        </p:txBody>
      </p:sp>
    </p:spTree>
    <p:extLst>
      <p:ext uri="{BB962C8B-B14F-4D97-AF65-F5344CB8AC3E}">
        <p14:creationId xmlns:p14="http://schemas.microsoft.com/office/powerpoint/2010/main" val="267168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à gauche">
    <p:spTree>
      <p:nvGrpSpPr>
        <p:cNvPr id="1" name=""/>
        <p:cNvGrpSpPr/>
        <p:nvPr/>
      </p:nvGrpSpPr>
      <p:grpSpPr>
        <a:xfrm>
          <a:off x="0" y="0"/>
          <a:ext cx="0" cy="0"/>
          <a:chOff x="0" y="0"/>
          <a:chExt cx="0" cy="0"/>
        </a:xfrm>
      </p:grpSpPr>
      <p:pic>
        <p:nvPicPr>
          <p:cNvPr id="29" name="Image 2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41" y="6313918"/>
            <a:ext cx="682399" cy="449987"/>
          </a:xfrm>
          <a:prstGeom prst="rect">
            <a:avLst/>
          </a:prstGeom>
        </p:spPr>
      </p:pic>
      <p:sp>
        <p:nvSpPr>
          <p:cNvPr id="31" name="Rectangle 30"/>
          <p:cNvSpPr>
            <a:spLocks noChangeAspect="1"/>
          </p:cNvSpPr>
          <p:nvPr userDrawn="1"/>
        </p:nvSpPr>
        <p:spPr>
          <a:xfrm>
            <a:off x="0" y="0"/>
            <a:ext cx="5080958" cy="58610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space réservé du pied de page 8"/>
          <p:cNvSpPr txBox="1">
            <a:spLocks/>
          </p:cNvSpPr>
          <p:nvPr userDrawn="1"/>
        </p:nvSpPr>
        <p:spPr>
          <a:xfrm>
            <a:off x="785448" y="6356348"/>
            <a:ext cx="37719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a:t>Centre De Gestion de la fonction publique territoriale du Nord</a:t>
            </a:r>
          </a:p>
        </p:txBody>
      </p:sp>
      <p:sp>
        <p:nvSpPr>
          <p:cNvPr id="34" name="ZoneTexte 33"/>
          <p:cNvSpPr txBox="1"/>
          <p:nvPr userDrawn="1"/>
        </p:nvSpPr>
        <p:spPr>
          <a:xfrm>
            <a:off x="9448801" y="6345815"/>
            <a:ext cx="1600199" cy="253916"/>
          </a:xfrm>
          <a:prstGeom prst="rect">
            <a:avLst/>
          </a:prstGeom>
          <a:noFill/>
        </p:spPr>
        <p:txBody>
          <a:bodyPr wrap="square" rtlCol="0">
            <a:spAutoFit/>
          </a:bodyPr>
          <a:lstStyle/>
          <a:p>
            <a:fld id="{4FD256AA-957E-4A36-B557-07431944182C}" type="datetime4">
              <a:rPr lang="fr-FR" sz="1050" smtClean="0"/>
              <a:t>6 juillet 2026</a:t>
            </a:fld>
            <a:endParaRPr lang="fr-FR" sz="1050"/>
          </a:p>
        </p:txBody>
      </p:sp>
      <p:sp>
        <p:nvSpPr>
          <p:cNvPr id="35" name="ZoneTexte 34"/>
          <p:cNvSpPr txBox="1"/>
          <p:nvPr userDrawn="1"/>
        </p:nvSpPr>
        <p:spPr>
          <a:xfrm>
            <a:off x="11159067" y="6352141"/>
            <a:ext cx="736600" cy="253916"/>
          </a:xfrm>
          <a:prstGeom prst="rect">
            <a:avLst/>
          </a:prstGeom>
          <a:noFill/>
        </p:spPr>
        <p:txBody>
          <a:bodyPr wrap="square" rtlCol="0">
            <a:spAutoFit/>
          </a:bodyPr>
          <a:lstStyle/>
          <a:p>
            <a:fld id="{80F167D4-C721-4EC1-83F5-0BECA21599B9}" type="slidenum">
              <a:rPr lang="fr-FR" sz="1050" smtClean="0"/>
              <a:t>‹N°›</a:t>
            </a:fld>
            <a:endParaRPr lang="fr-FR" sz="1050"/>
          </a:p>
        </p:txBody>
      </p:sp>
      <p:sp>
        <p:nvSpPr>
          <p:cNvPr id="36" name="Titre 24"/>
          <p:cNvSpPr>
            <a:spLocks noGrp="1"/>
          </p:cNvSpPr>
          <p:nvPr>
            <p:ph type="title" hasCustomPrompt="1"/>
          </p:nvPr>
        </p:nvSpPr>
        <p:spPr>
          <a:xfrm>
            <a:off x="794240" y="585260"/>
            <a:ext cx="3870893" cy="2056340"/>
          </a:xfrm>
          <a:prstGeom prst="rect">
            <a:avLst/>
          </a:prstGeom>
        </p:spPr>
        <p:txBody>
          <a:bodyPr/>
          <a:lstStyle>
            <a:lvl1pPr>
              <a:defRPr sz="4400">
                <a:solidFill>
                  <a:schemeClr val="bg1"/>
                </a:solidFill>
              </a:defRPr>
            </a:lvl1pPr>
          </a:lstStyle>
          <a:p>
            <a:r>
              <a:rPr lang="fr-FR"/>
              <a:t>Titre [</a:t>
            </a:r>
            <a:r>
              <a:rPr lang="fr-FR" err="1"/>
              <a:t>Trebuchet</a:t>
            </a:r>
            <a:r>
              <a:rPr lang="fr-FR"/>
              <a:t> 44]</a:t>
            </a:r>
          </a:p>
        </p:txBody>
      </p:sp>
      <p:sp>
        <p:nvSpPr>
          <p:cNvPr id="38" name="Espace réservé du texte 31"/>
          <p:cNvSpPr>
            <a:spLocks noGrp="1"/>
          </p:cNvSpPr>
          <p:nvPr>
            <p:ph type="body" sz="quarter" idx="11" hasCustomPrompt="1"/>
          </p:nvPr>
        </p:nvSpPr>
        <p:spPr>
          <a:xfrm>
            <a:off x="5459374" y="1194327"/>
            <a:ext cx="6436294" cy="4666723"/>
          </a:xfrm>
          <a:prstGeom prst="rect">
            <a:avLst/>
          </a:prstGeom>
        </p:spPr>
        <p:txBody>
          <a:bodyPr/>
          <a:lstStyle>
            <a:lvl1pPr marL="0" indent="0">
              <a:buFontTx/>
              <a:buNone/>
              <a:defRPr sz="2000"/>
            </a:lvl1pPr>
            <a:lvl2pPr>
              <a:buFont typeface="Arial" panose="020B0604020202020204" pitchFamily="34" charset="0"/>
              <a:buBlip>
                <a:blip r:embed="rId3"/>
              </a:buBlip>
              <a:defRPr/>
            </a:lvl2pPr>
            <a:lvl3pPr>
              <a:buFont typeface="Arial" panose="020B0604020202020204" pitchFamily="34" charset="0"/>
              <a:buBlip>
                <a:blip r:embed="rId4"/>
              </a:buBlip>
              <a:defRPr/>
            </a:lvl3pPr>
          </a:lstStyle>
          <a:p>
            <a:pPr lvl="0"/>
            <a:r>
              <a:rPr lang="fr-FR"/>
              <a:t>Corps de texte [</a:t>
            </a:r>
            <a:r>
              <a:rPr lang="fr-FR" err="1"/>
              <a:t>Trebuchet</a:t>
            </a:r>
            <a:r>
              <a:rPr lang="fr-FR"/>
              <a:t> 20]</a:t>
            </a:r>
          </a:p>
        </p:txBody>
      </p:sp>
      <p:sp>
        <p:nvSpPr>
          <p:cNvPr id="39" name="Espace réservé du texte 31"/>
          <p:cNvSpPr>
            <a:spLocks noGrp="1"/>
          </p:cNvSpPr>
          <p:nvPr>
            <p:ph type="body" sz="quarter" idx="12" hasCustomPrompt="1"/>
          </p:nvPr>
        </p:nvSpPr>
        <p:spPr>
          <a:xfrm>
            <a:off x="5459374" y="585260"/>
            <a:ext cx="6436294" cy="382088"/>
          </a:xfrm>
          <a:prstGeom prst="rect">
            <a:avLst/>
          </a:prstGeom>
        </p:spPr>
        <p:txBody>
          <a:bodyPr/>
          <a:lstStyle>
            <a:lvl1pPr marL="0" indent="0">
              <a:buFont typeface="Arial" panose="020B0604020202020204" pitchFamily="34" charset="0"/>
              <a:buNone/>
              <a:defRPr sz="2800">
                <a:solidFill>
                  <a:schemeClr val="accent2"/>
                </a:solidFill>
              </a:defRPr>
            </a:lvl1pPr>
            <a:lvl2pPr>
              <a:buFont typeface="Arial" panose="020B0604020202020204" pitchFamily="34" charset="0"/>
              <a:buBlip>
                <a:blip r:embed="rId3"/>
              </a:buBlip>
              <a:defRPr/>
            </a:lvl2pPr>
            <a:lvl3pPr>
              <a:buFont typeface="Arial" panose="020B0604020202020204" pitchFamily="34" charset="0"/>
              <a:buBlip>
                <a:blip r:embed="rId4"/>
              </a:buBlip>
              <a:defRPr/>
            </a:lvl3pPr>
          </a:lstStyle>
          <a:p>
            <a:pPr lvl="0"/>
            <a:r>
              <a:rPr lang="fr-FR"/>
              <a:t>Sous titre [</a:t>
            </a:r>
            <a:r>
              <a:rPr lang="fr-FR" err="1"/>
              <a:t>Trebuchet</a:t>
            </a:r>
            <a:r>
              <a:rPr lang="fr-FR"/>
              <a:t> 28]</a:t>
            </a:r>
            <a:endParaRPr lang="fr-FR" sz="800"/>
          </a:p>
        </p:txBody>
      </p:sp>
    </p:spTree>
    <p:extLst>
      <p:ext uri="{BB962C8B-B14F-4D97-AF65-F5344CB8AC3E}">
        <p14:creationId xmlns:p14="http://schemas.microsoft.com/office/powerpoint/2010/main" val="4185627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à droite">
    <p:spTree>
      <p:nvGrpSpPr>
        <p:cNvPr id="1" name=""/>
        <p:cNvGrpSpPr/>
        <p:nvPr/>
      </p:nvGrpSpPr>
      <p:grpSpPr>
        <a:xfrm>
          <a:off x="0" y="0"/>
          <a:ext cx="0" cy="0"/>
          <a:chOff x="0" y="0"/>
          <a:chExt cx="0" cy="0"/>
        </a:xfrm>
      </p:grpSpPr>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41" y="6313918"/>
            <a:ext cx="682399" cy="449987"/>
          </a:xfrm>
          <a:prstGeom prst="rect">
            <a:avLst/>
          </a:prstGeom>
        </p:spPr>
      </p:pic>
      <p:sp>
        <p:nvSpPr>
          <p:cNvPr id="11" name="Rectangle 10"/>
          <p:cNvSpPr>
            <a:spLocks noChangeAspect="1"/>
          </p:cNvSpPr>
          <p:nvPr userDrawn="1"/>
        </p:nvSpPr>
        <p:spPr>
          <a:xfrm>
            <a:off x="7111042" y="0"/>
            <a:ext cx="5080958" cy="58610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space réservé du pied de page 8"/>
          <p:cNvSpPr txBox="1">
            <a:spLocks/>
          </p:cNvSpPr>
          <p:nvPr userDrawn="1"/>
        </p:nvSpPr>
        <p:spPr>
          <a:xfrm>
            <a:off x="785448" y="6356348"/>
            <a:ext cx="37719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a:t>Centre De Gestion de la fonction publique territoriale du Nord</a:t>
            </a:r>
          </a:p>
        </p:txBody>
      </p:sp>
      <p:sp>
        <p:nvSpPr>
          <p:cNvPr id="14" name="ZoneTexte 13"/>
          <p:cNvSpPr txBox="1"/>
          <p:nvPr userDrawn="1"/>
        </p:nvSpPr>
        <p:spPr>
          <a:xfrm>
            <a:off x="9448801" y="6345815"/>
            <a:ext cx="1600199" cy="253916"/>
          </a:xfrm>
          <a:prstGeom prst="rect">
            <a:avLst/>
          </a:prstGeom>
          <a:noFill/>
        </p:spPr>
        <p:txBody>
          <a:bodyPr wrap="square" rtlCol="0">
            <a:spAutoFit/>
          </a:bodyPr>
          <a:lstStyle/>
          <a:p>
            <a:fld id="{4FD256AA-957E-4A36-B557-07431944182C}" type="datetime4">
              <a:rPr lang="fr-FR" sz="1050" smtClean="0"/>
              <a:t>6 juillet 2026</a:t>
            </a:fld>
            <a:endParaRPr lang="fr-FR" sz="1050"/>
          </a:p>
        </p:txBody>
      </p:sp>
      <p:sp>
        <p:nvSpPr>
          <p:cNvPr id="15" name="ZoneTexte 14"/>
          <p:cNvSpPr txBox="1"/>
          <p:nvPr userDrawn="1"/>
        </p:nvSpPr>
        <p:spPr>
          <a:xfrm>
            <a:off x="11159067" y="6352141"/>
            <a:ext cx="736600" cy="253916"/>
          </a:xfrm>
          <a:prstGeom prst="rect">
            <a:avLst/>
          </a:prstGeom>
          <a:noFill/>
        </p:spPr>
        <p:txBody>
          <a:bodyPr wrap="square" rtlCol="0">
            <a:spAutoFit/>
          </a:bodyPr>
          <a:lstStyle/>
          <a:p>
            <a:fld id="{80F167D4-C721-4EC1-83F5-0BECA21599B9}" type="slidenum">
              <a:rPr lang="fr-FR" sz="1050" smtClean="0"/>
              <a:t>‹N°›</a:t>
            </a:fld>
            <a:endParaRPr lang="fr-FR" sz="1050"/>
          </a:p>
        </p:txBody>
      </p:sp>
      <p:sp>
        <p:nvSpPr>
          <p:cNvPr id="16" name="Titre 24"/>
          <p:cNvSpPr>
            <a:spLocks noGrp="1"/>
          </p:cNvSpPr>
          <p:nvPr>
            <p:ph type="title" hasCustomPrompt="1"/>
          </p:nvPr>
        </p:nvSpPr>
        <p:spPr>
          <a:xfrm>
            <a:off x="7821573" y="585260"/>
            <a:ext cx="3870893" cy="2056340"/>
          </a:xfrm>
          <a:prstGeom prst="rect">
            <a:avLst/>
          </a:prstGeom>
        </p:spPr>
        <p:txBody>
          <a:bodyPr/>
          <a:lstStyle>
            <a:lvl1pPr>
              <a:defRPr sz="4400">
                <a:solidFill>
                  <a:schemeClr val="bg1"/>
                </a:solidFill>
              </a:defRPr>
            </a:lvl1pPr>
          </a:lstStyle>
          <a:p>
            <a:r>
              <a:rPr lang="fr-FR"/>
              <a:t>Titre [</a:t>
            </a:r>
            <a:r>
              <a:rPr lang="fr-FR" err="1"/>
              <a:t>Trebuchet</a:t>
            </a:r>
            <a:r>
              <a:rPr lang="fr-FR"/>
              <a:t> 44]</a:t>
            </a:r>
          </a:p>
        </p:txBody>
      </p:sp>
      <p:sp>
        <p:nvSpPr>
          <p:cNvPr id="18" name="Espace réservé du texte 31"/>
          <p:cNvSpPr>
            <a:spLocks noGrp="1"/>
          </p:cNvSpPr>
          <p:nvPr>
            <p:ph type="body" sz="quarter" idx="11" hasCustomPrompt="1"/>
          </p:nvPr>
        </p:nvSpPr>
        <p:spPr>
          <a:xfrm>
            <a:off x="319483" y="1194327"/>
            <a:ext cx="6436294" cy="4666723"/>
          </a:xfrm>
          <a:prstGeom prst="rect">
            <a:avLst/>
          </a:prstGeom>
        </p:spPr>
        <p:txBody>
          <a:bodyPr/>
          <a:lstStyle>
            <a:lvl1pPr marL="0" indent="0">
              <a:buFontTx/>
              <a:buNone/>
              <a:defRPr sz="2000"/>
            </a:lvl1pPr>
            <a:lvl2pPr>
              <a:buFont typeface="Arial" panose="020B0604020202020204" pitchFamily="34" charset="0"/>
              <a:buBlip>
                <a:blip r:embed="rId3"/>
              </a:buBlip>
              <a:defRPr/>
            </a:lvl2pPr>
            <a:lvl3pPr>
              <a:buFont typeface="Arial" panose="020B0604020202020204" pitchFamily="34" charset="0"/>
              <a:buBlip>
                <a:blip r:embed="rId4"/>
              </a:buBlip>
              <a:defRPr/>
            </a:lvl3pPr>
          </a:lstStyle>
          <a:p>
            <a:pPr lvl="0"/>
            <a:r>
              <a:rPr lang="fr-FR"/>
              <a:t>Corps de texte [</a:t>
            </a:r>
            <a:r>
              <a:rPr lang="fr-FR" err="1"/>
              <a:t>Trebuchet</a:t>
            </a:r>
            <a:r>
              <a:rPr lang="fr-FR"/>
              <a:t> 20]</a:t>
            </a:r>
          </a:p>
          <a:p>
            <a:pPr lvl="1">
              <a:buFont typeface="Arial" panose="020B0604020202020204" pitchFamily="34" charset="0"/>
              <a:buBlip>
                <a:blip r:embed="rId3"/>
              </a:buBlip>
            </a:pPr>
            <a:r>
              <a:rPr lang="fr-FR" sz="1600"/>
              <a:t>Deuxième niveau [</a:t>
            </a:r>
            <a:r>
              <a:rPr lang="fr-FR" sz="1600" err="1"/>
              <a:t>Trebuchet</a:t>
            </a:r>
            <a:r>
              <a:rPr lang="fr-FR" sz="1600"/>
              <a:t> 16]</a:t>
            </a:r>
          </a:p>
          <a:p>
            <a:pPr lvl="2">
              <a:buFont typeface="Arial" panose="020B0604020202020204" pitchFamily="34" charset="0"/>
              <a:buBlip>
                <a:blip r:embed="rId4"/>
              </a:buBlip>
            </a:pPr>
            <a:r>
              <a:rPr lang="fr-FR" sz="1200"/>
              <a:t>Troisième niveau [</a:t>
            </a:r>
            <a:r>
              <a:rPr lang="fr-FR" sz="1200" err="1"/>
              <a:t>Trebuchet</a:t>
            </a:r>
            <a:r>
              <a:rPr lang="fr-FR" sz="1200"/>
              <a:t> 12]</a:t>
            </a:r>
            <a:endParaRPr lang="fr-FR" sz="800"/>
          </a:p>
        </p:txBody>
      </p:sp>
      <p:sp>
        <p:nvSpPr>
          <p:cNvPr id="19" name="Espace réservé du texte 31"/>
          <p:cNvSpPr>
            <a:spLocks noGrp="1"/>
          </p:cNvSpPr>
          <p:nvPr>
            <p:ph type="body" sz="quarter" idx="12" hasCustomPrompt="1"/>
          </p:nvPr>
        </p:nvSpPr>
        <p:spPr>
          <a:xfrm>
            <a:off x="319483" y="585260"/>
            <a:ext cx="6436294" cy="382088"/>
          </a:xfrm>
          <a:prstGeom prst="rect">
            <a:avLst/>
          </a:prstGeom>
        </p:spPr>
        <p:txBody>
          <a:bodyPr/>
          <a:lstStyle>
            <a:lvl1pPr marL="0" indent="0">
              <a:buFont typeface="Arial" panose="020B0604020202020204" pitchFamily="34" charset="0"/>
              <a:buNone/>
              <a:defRPr sz="2800">
                <a:solidFill>
                  <a:schemeClr val="accent2"/>
                </a:solidFill>
              </a:defRPr>
            </a:lvl1pPr>
            <a:lvl2pPr>
              <a:buFont typeface="Arial" panose="020B0604020202020204" pitchFamily="34" charset="0"/>
              <a:buBlip>
                <a:blip r:embed="rId3"/>
              </a:buBlip>
              <a:defRPr/>
            </a:lvl2pPr>
            <a:lvl3pPr>
              <a:buFont typeface="Arial" panose="020B0604020202020204" pitchFamily="34" charset="0"/>
              <a:buBlip>
                <a:blip r:embed="rId4"/>
              </a:buBlip>
              <a:defRPr/>
            </a:lvl3pPr>
          </a:lstStyle>
          <a:p>
            <a:pPr lvl="0"/>
            <a:r>
              <a:rPr lang="fr-FR"/>
              <a:t>Sous titre [</a:t>
            </a:r>
            <a:r>
              <a:rPr lang="fr-FR" err="1"/>
              <a:t>Trebuchet</a:t>
            </a:r>
            <a:r>
              <a:rPr lang="fr-FR"/>
              <a:t> 28]</a:t>
            </a:r>
            <a:endParaRPr lang="fr-FR" sz="800"/>
          </a:p>
        </p:txBody>
      </p:sp>
    </p:spTree>
    <p:extLst>
      <p:ext uri="{BB962C8B-B14F-4D97-AF65-F5344CB8AC3E}">
        <p14:creationId xmlns:p14="http://schemas.microsoft.com/office/powerpoint/2010/main" val="1733077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ogramme">
    <p:spTree>
      <p:nvGrpSpPr>
        <p:cNvPr id="1" name=""/>
        <p:cNvGrpSpPr/>
        <p:nvPr/>
      </p:nvGrpSpPr>
      <p:grpSpPr>
        <a:xfrm>
          <a:off x="0" y="0"/>
          <a:ext cx="0" cy="0"/>
          <a:chOff x="0" y="0"/>
          <a:chExt cx="0" cy="0"/>
        </a:xfrm>
      </p:grpSpPr>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41" y="6313918"/>
            <a:ext cx="682399" cy="449987"/>
          </a:xfrm>
          <a:prstGeom prst="rect">
            <a:avLst/>
          </a:prstGeom>
        </p:spPr>
      </p:pic>
      <p:sp>
        <p:nvSpPr>
          <p:cNvPr id="68" name="Rectangle 67"/>
          <p:cNvSpPr>
            <a:spLocks noChangeAspect="1"/>
          </p:cNvSpPr>
          <p:nvPr userDrawn="1"/>
        </p:nvSpPr>
        <p:spPr>
          <a:xfrm>
            <a:off x="0" y="17584"/>
            <a:ext cx="12192000" cy="15499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Espace réservé du pied de page 8"/>
          <p:cNvSpPr txBox="1">
            <a:spLocks/>
          </p:cNvSpPr>
          <p:nvPr userDrawn="1"/>
        </p:nvSpPr>
        <p:spPr>
          <a:xfrm>
            <a:off x="785448" y="6356348"/>
            <a:ext cx="37719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a:t>Centre De Gestion de la fonction publique territoriale du Nord</a:t>
            </a:r>
          </a:p>
        </p:txBody>
      </p:sp>
      <p:sp>
        <p:nvSpPr>
          <p:cNvPr id="72" name="ZoneTexte 71"/>
          <p:cNvSpPr txBox="1"/>
          <p:nvPr userDrawn="1"/>
        </p:nvSpPr>
        <p:spPr>
          <a:xfrm>
            <a:off x="9448801" y="6345815"/>
            <a:ext cx="1600199" cy="253916"/>
          </a:xfrm>
          <a:prstGeom prst="rect">
            <a:avLst/>
          </a:prstGeom>
          <a:noFill/>
        </p:spPr>
        <p:txBody>
          <a:bodyPr wrap="square" rtlCol="0">
            <a:spAutoFit/>
          </a:bodyPr>
          <a:lstStyle/>
          <a:p>
            <a:fld id="{4FD256AA-957E-4A36-B557-07431944182C}" type="datetime4">
              <a:rPr lang="fr-FR" sz="1050" smtClean="0"/>
              <a:t>6 juillet 2026</a:t>
            </a:fld>
            <a:endParaRPr lang="fr-FR" sz="1050"/>
          </a:p>
        </p:txBody>
      </p:sp>
      <p:sp>
        <p:nvSpPr>
          <p:cNvPr id="73" name="ZoneTexte 72"/>
          <p:cNvSpPr txBox="1"/>
          <p:nvPr userDrawn="1"/>
        </p:nvSpPr>
        <p:spPr>
          <a:xfrm>
            <a:off x="11159067" y="6352141"/>
            <a:ext cx="736600" cy="253916"/>
          </a:xfrm>
          <a:prstGeom prst="rect">
            <a:avLst/>
          </a:prstGeom>
          <a:noFill/>
        </p:spPr>
        <p:txBody>
          <a:bodyPr wrap="square" rtlCol="0">
            <a:spAutoFit/>
          </a:bodyPr>
          <a:lstStyle/>
          <a:p>
            <a:fld id="{80F167D4-C721-4EC1-83F5-0BECA21599B9}" type="slidenum">
              <a:rPr lang="fr-FR" sz="1050" smtClean="0"/>
              <a:t>‹N°›</a:t>
            </a:fld>
            <a:endParaRPr lang="fr-FR" sz="1050"/>
          </a:p>
        </p:txBody>
      </p:sp>
      <p:sp>
        <p:nvSpPr>
          <p:cNvPr id="75" name="Espace réservé du texte 74"/>
          <p:cNvSpPr>
            <a:spLocks noGrp="1"/>
          </p:cNvSpPr>
          <p:nvPr>
            <p:ph type="body" sz="quarter" idx="10" hasCustomPrompt="1"/>
          </p:nvPr>
        </p:nvSpPr>
        <p:spPr>
          <a:xfrm>
            <a:off x="5970251" y="446940"/>
            <a:ext cx="2946399" cy="689251"/>
          </a:xfrm>
          <a:prstGeom prst="rect">
            <a:avLst/>
          </a:prstGeom>
        </p:spPr>
        <p:txBody>
          <a:bodyPr/>
          <a:lstStyle>
            <a:lvl1pPr marL="0" indent="0">
              <a:buNone/>
              <a:defRPr sz="1050">
                <a:solidFill>
                  <a:schemeClr val="accent3"/>
                </a:solidFill>
              </a:defRPr>
            </a:lvl1pPr>
          </a:lstStyle>
          <a:p>
            <a:pPr algn="ctr"/>
            <a:r>
              <a:rPr lang="fr-FR" sz="1400" b="1"/>
              <a:t>Pictogrammes à utiliser avec </a:t>
            </a:r>
            <a:r>
              <a:rPr lang="fr-FR" sz="1400" b="1" u="sng"/>
              <a:t>parcimonie</a:t>
            </a:r>
            <a:r>
              <a:rPr lang="fr-FR" sz="1400" b="1"/>
              <a:t> </a:t>
            </a:r>
            <a:r>
              <a:rPr lang="fr-FR" sz="1400" i="1"/>
              <a:t>(pour ne pas surcharger la présentation)</a:t>
            </a:r>
          </a:p>
        </p:txBody>
      </p:sp>
      <p:sp>
        <p:nvSpPr>
          <p:cNvPr id="76" name="Titre 24"/>
          <p:cNvSpPr>
            <a:spLocks noGrp="1"/>
          </p:cNvSpPr>
          <p:nvPr>
            <p:ph type="title" hasCustomPrompt="1"/>
          </p:nvPr>
        </p:nvSpPr>
        <p:spPr>
          <a:xfrm>
            <a:off x="794240" y="585260"/>
            <a:ext cx="4954627" cy="583142"/>
          </a:xfrm>
          <a:prstGeom prst="rect">
            <a:avLst/>
          </a:prstGeom>
        </p:spPr>
        <p:txBody>
          <a:bodyPr/>
          <a:lstStyle>
            <a:lvl1pPr>
              <a:defRPr sz="4400">
                <a:solidFill>
                  <a:schemeClr val="bg1"/>
                </a:solidFill>
              </a:defRPr>
            </a:lvl1pPr>
          </a:lstStyle>
          <a:p>
            <a:r>
              <a:rPr lang="fr-FR"/>
              <a:t>Pictogrammes</a:t>
            </a:r>
          </a:p>
        </p:txBody>
      </p:sp>
    </p:spTree>
    <p:extLst>
      <p:ext uri="{BB962C8B-B14F-4D97-AF65-F5344CB8AC3E}">
        <p14:creationId xmlns:p14="http://schemas.microsoft.com/office/powerpoint/2010/main" val="626845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emerciements">
    <p:spTree>
      <p:nvGrpSpPr>
        <p:cNvPr id="1" name=""/>
        <p:cNvGrpSpPr/>
        <p:nvPr/>
      </p:nvGrpSpPr>
      <p:grpSpPr>
        <a:xfrm>
          <a:off x="0" y="0"/>
          <a:ext cx="0" cy="0"/>
          <a:chOff x="0" y="0"/>
          <a:chExt cx="0" cy="0"/>
        </a:xfrm>
      </p:grpSpPr>
      <p:pic>
        <p:nvPicPr>
          <p:cNvPr id="11" name="Imag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841" y="6313918"/>
            <a:ext cx="682399" cy="449987"/>
          </a:xfrm>
          <a:prstGeom prst="rect">
            <a:avLst/>
          </a:prstGeom>
        </p:spPr>
      </p:pic>
      <p:sp>
        <p:nvSpPr>
          <p:cNvPr id="12" name="Rectangle 11"/>
          <p:cNvSpPr/>
          <p:nvPr userDrawn="1"/>
        </p:nvSpPr>
        <p:spPr>
          <a:xfrm>
            <a:off x="0" y="-42334"/>
            <a:ext cx="12192000" cy="61161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Espace réservé du pied de page 8"/>
          <p:cNvSpPr txBox="1">
            <a:spLocks/>
          </p:cNvSpPr>
          <p:nvPr userDrawn="1"/>
        </p:nvSpPr>
        <p:spPr>
          <a:xfrm>
            <a:off x="785448" y="6356348"/>
            <a:ext cx="3771900"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a:t>Centre De Gestion de la fonction publique territoriale du Nord</a:t>
            </a:r>
          </a:p>
        </p:txBody>
      </p:sp>
      <p:sp>
        <p:nvSpPr>
          <p:cNvPr id="16" name="ZoneTexte 15"/>
          <p:cNvSpPr txBox="1"/>
          <p:nvPr userDrawn="1"/>
        </p:nvSpPr>
        <p:spPr>
          <a:xfrm>
            <a:off x="9448801" y="6345815"/>
            <a:ext cx="1600199" cy="253916"/>
          </a:xfrm>
          <a:prstGeom prst="rect">
            <a:avLst/>
          </a:prstGeom>
          <a:noFill/>
        </p:spPr>
        <p:txBody>
          <a:bodyPr wrap="square" rtlCol="0">
            <a:spAutoFit/>
          </a:bodyPr>
          <a:lstStyle/>
          <a:p>
            <a:fld id="{4FD256AA-957E-4A36-B557-07431944182C}" type="datetime4">
              <a:rPr lang="fr-FR" sz="1050" smtClean="0"/>
              <a:t>6 juillet 2026</a:t>
            </a:fld>
            <a:endParaRPr lang="fr-FR" sz="1050"/>
          </a:p>
        </p:txBody>
      </p:sp>
      <p:sp>
        <p:nvSpPr>
          <p:cNvPr id="17" name="ZoneTexte 16"/>
          <p:cNvSpPr txBox="1"/>
          <p:nvPr userDrawn="1"/>
        </p:nvSpPr>
        <p:spPr>
          <a:xfrm>
            <a:off x="11159067" y="6352141"/>
            <a:ext cx="736600" cy="253916"/>
          </a:xfrm>
          <a:prstGeom prst="rect">
            <a:avLst/>
          </a:prstGeom>
          <a:noFill/>
        </p:spPr>
        <p:txBody>
          <a:bodyPr wrap="square" rtlCol="0">
            <a:spAutoFit/>
          </a:bodyPr>
          <a:lstStyle/>
          <a:p>
            <a:fld id="{80F167D4-C721-4EC1-83F5-0BECA21599B9}" type="slidenum">
              <a:rPr lang="fr-FR" sz="1050" smtClean="0"/>
              <a:t>‹N°›</a:t>
            </a:fld>
            <a:endParaRPr lang="fr-FR" sz="1050"/>
          </a:p>
        </p:txBody>
      </p:sp>
      <p:sp>
        <p:nvSpPr>
          <p:cNvPr id="19" name="Espace réservé du texte 18"/>
          <p:cNvSpPr>
            <a:spLocks noGrp="1"/>
          </p:cNvSpPr>
          <p:nvPr>
            <p:ph type="body" sz="quarter" idx="10" hasCustomPrompt="1"/>
          </p:nvPr>
        </p:nvSpPr>
        <p:spPr>
          <a:xfrm>
            <a:off x="794240" y="3069624"/>
            <a:ext cx="10661650" cy="1439862"/>
          </a:xfrm>
          <a:prstGeom prst="rect">
            <a:avLst/>
          </a:prstGeom>
        </p:spPr>
        <p:txBody>
          <a:bodyPr/>
          <a:lstStyle>
            <a:lvl1pPr marL="0" indent="0">
              <a:buNone/>
              <a:defRPr sz="2800" baseline="0">
                <a:solidFill>
                  <a:schemeClr val="accent3"/>
                </a:solidFill>
              </a:defRPr>
            </a:lvl1pPr>
          </a:lstStyle>
          <a:p>
            <a:r>
              <a:rPr lang="fr-FR" sz="3200">
                <a:solidFill>
                  <a:schemeClr val="bg1"/>
                </a:solidFill>
              </a:rPr>
              <a:t>Retrouvez toutes les informations sur le site du CDG 59</a:t>
            </a:r>
          </a:p>
        </p:txBody>
      </p:sp>
      <p:sp>
        <p:nvSpPr>
          <p:cNvPr id="20" name="Espace réservé du texte 18"/>
          <p:cNvSpPr>
            <a:spLocks noGrp="1"/>
          </p:cNvSpPr>
          <p:nvPr>
            <p:ph type="body" sz="quarter" idx="11" hasCustomPrompt="1"/>
          </p:nvPr>
        </p:nvSpPr>
        <p:spPr>
          <a:xfrm>
            <a:off x="765175" y="1389638"/>
            <a:ext cx="10661650" cy="1439862"/>
          </a:xfrm>
          <a:prstGeom prst="rect">
            <a:avLst/>
          </a:prstGeom>
        </p:spPr>
        <p:txBody>
          <a:bodyPr/>
          <a:lstStyle>
            <a:lvl1pPr marL="0" indent="0">
              <a:buNone/>
              <a:defRPr sz="4400">
                <a:solidFill>
                  <a:schemeClr val="bg1"/>
                </a:solidFill>
              </a:defRPr>
            </a:lvl1pPr>
          </a:lstStyle>
          <a:p>
            <a:r>
              <a:rPr lang="fr-FR" b="1">
                <a:solidFill>
                  <a:schemeClr val="bg1"/>
                </a:solidFill>
              </a:rPr>
              <a:t>Merci pour votre attention !</a:t>
            </a:r>
          </a:p>
        </p:txBody>
      </p:sp>
    </p:spTree>
    <p:extLst>
      <p:ext uri="{BB962C8B-B14F-4D97-AF65-F5344CB8AC3E}">
        <p14:creationId xmlns:p14="http://schemas.microsoft.com/office/powerpoint/2010/main" val="70998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73106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2" Type="http://schemas.openxmlformats.org/officeDocument/2006/relationships/hyperlink" Target="https://www.cdg59.fr/fileadmin/Services/Conseil_Gestion_Statutaires/electionpro2026/CST/fiche_electeurseligibles_cst.pdf"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10896" y="562709"/>
            <a:ext cx="7278624" cy="2299364"/>
          </a:xfrm>
        </p:spPr>
        <p:txBody>
          <a:bodyPr/>
          <a:lstStyle/>
          <a:p>
            <a:pPr eaLnBrk="1" hangingPunct="1">
              <a:spcBef>
                <a:spcPct val="0"/>
              </a:spcBef>
              <a:buFontTx/>
              <a:buNone/>
            </a:pPr>
            <a:r>
              <a:rPr lang="fr-FR" sz="4800" b="1" i="0" u="none" strike="noStrike" dirty="0">
                <a:solidFill>
                  <a:srgbClr val="000000"/>
                </a:solidFill>
                <a:effectLst/>
                <a:latin typeface="Trebuchet MS" panose="020B0603020202020204" pitchFamily="34" charset="0"/>
              </a:rPr>
              <a:t>Les élections professionnelles</a:t>
            </a:r>
            <a:r>
              <a:rPr lang="fr-FR" sz="6000" b="1" i="0" u="none" strike="noStrike" dirty="0">
                <a:solidFill>
                  <a:srgbClr val="000000"/>
                </a:solidFill>
                <a:effectLst/>
                <a:latin typeface="Trebuchet MS" panose="020B0603020202020204" pitchFamily="34" charset="0"/>
              </a:rPr>
              <a:t> </a:t>
            </a:r>
            <a:r>
              <a:rPr lang="fr-FR" sz="4800" b="1" i="0" u="none" strike="noStrike" dirty="0">
                <a:solidFill>
                  <a:srgbClr val="000000"/>
                </a:solidFill>
                <a:effectLst/>
                <a:latin typeface="Trebuchet MS" panose="020B0603020202020204" pitchFamily="34" charset="0"/>
              </a:rPr>
              <a:t>2026</a:t>
            </a:r>
            <a:r>
              <a:rPr lang="fr-FR" sz="6000" b="1" i="0" u="none" strike="noStrike" dirty="0">
                <a:solidFill>
                  <a:srgbClr val="000000"/>
                </a:solidFill>
                <a:effectLst/>
                <a:latin typeface="Trebuchet MS" panose="020B0603020202020204" pitchFamily="34" charset="0"/>
              </a:rPr>
              <a:t> </a:t>
            </a:r>
            <a:endParaRPr lang="fr-FR" altLang="fr-FR" sz="4400" dirty="0">
              <a:latin typeface="Trebuchet MS" panose="020B060302020202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B8AA204D-DEAC-9A75-5749-D6FAF8C8506B}"/>
              </a:ext>
            </a:extLst>
          </p:cNvPr>
          <p:cNvSpPr txBox="1"/>
          <p:nvPr/>
        </p:nvSpPr>
        <p:spPr>
          <a:xfrm>
            <a:off x="374904" y="2985483"/>
            <a:ext cx="7019228" cy="1477328"/>
          </a:xfrm>
          <a:prstGeom prst="rect">
            <a:avLst/>
          </a:prstGeom>
          <a:noFill/>
        </p:spPr>
        <p:txBody>
          <a:bodyPr wrap="square">
            <a:spAutoFit/>
          </a:bodyPr>
          <a:lstStyle/>
          <a:p>
            <a:r>
              <a:rPr lang="fr-FR" altLang="fr-FR" sz="3600" dirty="0">
                <a:latin typeface="Trebuchet MS" panose="020B0603020202020204" pitchFamily="34" charset="0"/>
                <a:cs typeface="Arial" panose="020B0604020202020204" pitchFamily="34" charset="0"/>
              </a:rPr>
              <a:t>CST locaux</a:t>
            </a:r>
          </a:p>
          <a:p>
            <a:endParaRPr lang="fr-FR" b="1" dirty="0">
              <a:latin typeface="Trebuchet MS" panose="020B0603020202020204" pitchFamily="34" charset="0"/>
              <a:cs typeface="Arial" panose="020B0604020202020204" pitchFamily="34" charset="0"/>
            </a:endParaRPr>
          </a:p>
          <a:p>
            <a:r>
              <a:rPr lang="fr-FR" b="1" dirty="0">
                <a:latin typeface="Trebuchet MS" panose="020B0603020202020204" pitchFamily="34" charset="0"/>
                <a:cs typeface="Arial" panose="020B0604020202020204" pitchFamily="34" charset="0"/>
              </a:rPr>
              <a:t>(Collectivités territoriales/établissements publics d’au moins 50 agents)</a:t>
            </a:r>
          </a:p>
        </p:txBody>
      </p:sp>
    </p:spTree>
    <p:extLst>
      <p:ext uri="{BB962C8B-B14F-4D97-AF65-F5344CB8AC3E}">
        <p14:creationId xmlns:p14="http://schemas.microsoft.com/office/powerpoint/2010/main" val="166696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4239" y="585260"/>
            <a:ext cx="11288903" cy="583142"/>
          </a:xfrm>
        </p:spPr>
        <p:txBody>
          <a:bodyPr/>
          <a:lstStyle/>
          <a:p>
            <a:r>
              <a:rPr lang="fr-FR" sz="3600" dirty="0"/>
              <a:t>1. Le Comité Social Territorial</a:t>
            </a:r>
            <a:br>
              <a:rPr lang="fr-FR" sz="3600" dirty="0"/>
            </a:br>
            <a:endParaRPr lang="fr-FR" sz="3600" dirty="0"/>
          </a:p>
        </p:txBody>
      </p:sp>
      <p:sp>
        <p:nvSpPr>
          <p:cNvPr id="3" name="Espace réservé du texte 2"/>
          <p:cNvSpPr>
            <a:spLocks noGrp="1"/>
          </p:cNvSpPr>
          <p:nvPr>
            <p:ph type="body" sz="quarter" idx="11"/>
          </p:nvPr>
        </p:nvSpPr>
        <p:spPr>
          <a:xfrm>
            <a:off x="461120" y="1847088"/>
            <a:ext cx="10996312" cy="4288536"/>
          </a:xfrm>
        </p:spPr>
        <p:txBody>
          <a:bodyPr/>
          <a:lstStyle/>
          <a:p>
            <a:pPr marL="285750" indent="-285750" algn="just">
              <a:buFont typeface="Wingdings" panose="05000000000000000000" pitchFamily="2" charset="2"/>
              <a:buChar char="§"/>
            </a:pPr>
            <a:r>
              <a:rPr lang="fr-FR" sz="1800" u="sng" dirty="0">
                <a:latin typeface="+mj-lt"/>
              </a:rPr>
              <a:t>Les représentants de la collectivité territoriale/ établissement public</a:t>
            </a:r>
          </a:p>
          <a:p>
            <a:pPr algn="just"/>
            <a:endParaRPr lang="fr-FR" sz="1100" u="sng" dirty="0">
              <a:latin typeface="+mj-lt"/>
            </a:endParaRPr>
          </a:p>
          <a:p>
            <a:pPr marL="285750" indent="-285750" algn="just">
              <a:buFont typeface="Wingdings" panose="05000000000000000000" pitchFamily="2" charset="2"/>
              <a:buChar char="Ø"/>
            </a:pPr>
            <a:r>
              <a:rPr lang="fr-FR" sz="1800" dirty="0">
                <a:latin typeface="+mj-lt"/>
              </a:rPr>
              <a:t>Le(s) membre(s) représentant la collectivité/établissement ainsi que le Président du CST sont désignés par l’autorité territoriale parmi les membres de l’organe délibérant ou les agents de la collectivité ou de l’établissement public.</a:t>
            </a:r>
          </a:p>
          <a:p>
            <a:pPr algn="just"/>
            <a:endParaRPr lang="fr-FR" sz="1100" dirty="0">
              <a:latin typeface="+mj-lt"/>
            </a:endParaRPr>
          </a:p>
          <a:p>
            <a:pPr marL="285750" indent="-285750" algn="just">
              <a:buFont typeface="Wingdings" panose="05000000000000000000" pitchFamily="2" charset="2"/>
              <a:buChar char="Ø"/>
            </a:pPr>
            <a:r>
              <a:rPr lang="fr-FR" sz="1800" b="1" dirty="0">
                <a:latin typeface="+mj-lt"/>
              </a:rPr>
              <a:t>La</a:t>
            </a:r>
            <a:r>
              <a:rPr lang="fr-FR" sz="1800" dirty="0">
                <a:latin typeface="+mj-lt"/>
              </a:rPr>
              <a:t> </a:t>
            </a:r>
            <a:r>
              <a:rPr lang="fr-FR" sz="1800" b="1" dirty="0">
                <a:latin typeface="+mj-lt"/>
              </a:rPr>
              <a:t>présidence du CST est assurée par l’autorité territoriale ou son/sa représentant(e), parmi les membres de l’organe  délibérant.</a:t>
            </a:r>
            <a:endParaRPr lang="fr-FR" sz="1800" dirty="0">
              <a:latin typeface="+mj-lt"/>
            </a:endParaRPr>
          </a:p>
          <a:p>
            <a:pPr algn="just"/>
            <a:endParaRPr lang="fr-FR" sz="1100" dirty="0">
              <a:latin typeface="+mj-lt"/>
            </a:endParaRPr>
          </a:p>
          <a:p>
            <a:pPr marL="285750" indent="-285750" algn="just">
              <a:buFont typeface="Wingdings" panose="05000000000000000000" pitchFamily="2" charset="2"/>
              <a:buChar char="Ø"/>
            </a:pPr>
            <a:r>
              <a:rPr lang="fr-FR" sz="1800" dirty="0">
                <a:latin typeface="+mj-lt"/>
              </a:rPr>
              <a:t> La désignation des représentants de la collectivité/établissement est </a:t>
            </a:r>
            <a:r>
              <a:rPr lang="fr-FR" sz="1800" b="1" dirty="0">
                <a:latin typeface="+mj-lt"/>
              </a:rPr>
              <a:t>fixé par arrêté.</a:t>
            </a:r>
          </a:p>
          <a:p>
            <a:pPr algn="just"/>
            <a:endParaRPr lang="fr-FR" sz="1100" b="1" dirty="0">
              <a:latin typeface="+mj-lt"/>
            </a:endParaRPr>
          </a:p>
          <a:p>
            <a:pPr marL="285750" indent="-285750" algn="just">
              <a:buFont typeface="Wingdings" panose="05000000000000000000" pitchFamily="2" charset="2"/>
              <a:buChar char="Ø"/>
            </a:pPr>
            <a:r>
              <a:rPr lang="fr-FR" sz="1800" b="1" dirty="0">
                <a:latin typeface="+mj-lt"/>
              </a:rPr>
              <a:t> </a:t>
            </a:r>
            <a:r>
              <a:rPr lang="fr-FR" sz="1800" dirty="0">
                <a:latin typeface="+mj-lt"/>
              </a:rPr>
              <a:t>Le mandat des représentants de la collectivité </a:t>
            </a:r>
            <a:r>
              <a:rPr lang="fr-FR" sz="1800" i="1" dirty="0">
                <a:latin typeface="+mj-lt"/>
              </a:rPr>
              <a:t>(art R. 252-57 du CGFP) </a:t>
            </a:r>
            <a:r>
              <a:rPr lang="fr-FR" sz="1800" dirty="0">
                <a:latin typeface="+mj-lt"/>
              </a:rPr>
              <a:t>prend fin :</a:t>
            </a:r>
          </a:p>
          <a:p>
            <a:pPr lvl="1" algn="just">
              <a:lnSpc>
                <a:spcPct val="100000"/>
              </a:lnSpc>
              <a:spcBef>
                <a:spcPts val="0"/>
              </a:spcBef>
              <a:buFont typeface="Wingdings" panose="05000000000000000000" pitchFamily="2" charset="2"/>
              <a:buChar char="§"/>
            </a:pPr>
            <a:r>
              <a:rPr lang="fr-FR" sz="1800" dirty="0">
                <a:latin typeface="+mj-lt"/>
              </a:rPr>
              <a:t>en même temps que leur mandat (si élu local) ou fonction (si agent)</a:t>
            </a:r>
          </a:p>
          <a:p>
            <a:pPr lvl="1" algn="just">
              <a:lnSpc>
                <a:spcPct val="100000"/>
              </a:lnSpc>
              <a:spcBef>
                <a:spcPts val="0"/>
              </a:spcBef>
              <a:buFont typeface="Wingdings" panose="05000000000000000000" pitchFamily="2" charset="2"/>
              <a:buChar char="§"/>
            </a:pPr>
            <a:r>
              <a:rPr lang="fr-FR" sz="1800" dirty="0">
                <a:latin typeface="+mj-lt"/>
              </a:rPr>
              <a:t>ou au renouvellement total ou partiel de l’organe délibérant.</a:t>
            </a:r>
          </a:p>
        </p:txBody>
      </p:sp>
      <p:sp>
        <p:nvSpPr>
          <p:cNvPr id="4" name="Ellipse 3">
            <a:extLst>
              <a:ext uri="{FF2B5EF4-FFF2-40B4-BE49-F238E27FC236}">
                <a16:creationId xmlns:a16="http://schemas.microsoft.com/office/drawing/2014/main" id="{64382C47-2B9C-4763-A888-BCD8DEB20722}"/>
              </a:ext>
            </a:extLst>
          </p:cNvPr>
          <p:cNvSpPr/>
          <p:nvPr/>
        </p:nvSpPr>
        <p:spPr>
          <a:xfrm>
            <a:off x="8138160" y="2688336"/>
            <a:ext cx="2386584" cy="84124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7103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4239" y="256032"/>
            <a:ext cx="11288903" cy="912370"/>
          </a:xfrm>
        </p:spPr>
        <p:txBody>
          <a:bodyPr/>
          <a:lstStyle/>
          <a:p>
            <a:r>
              <a:rPr lang="fr-FR" sz="3600" dirty="0"/>
              <a:t>2. La Formation Spécialisée en Santé, Sécurité et Conditions de Travail</a:t>
            </a:r>
            <a:br>
              <a:rPr lang="fr-FR" sz="3600" dirty="0"/>
            </a:br>
            <a:endParaRPr lang="fr-FR" sz="3600" dirty="0"/>
          </a:p>
        </p:txBody>
      </p:sp>
      <p:sp>
        <p:nvSpPr>
          <p:cNvPr id="3" name="Espace réservé du texte 2"/>
          <p:cNvSpPr>
            <a:spLocks noGrp="1"/>
          </p:cNvSpPr>
          <p:nvPr>
            <p:ph type="body" sz="quarter" idx="11"/>
          </p:nvPr>
        </p:nvSpPr>
        <p:spPr>
          <a:xfrm>
            <a:off x="461120" y="1975344"/>
            <a:ext cx="10894142" cy="4183526"/>
          </a:xfrm>
        </p:spPr>
        <p:txBody>
          <a:bodyPr/>
          <a:lstStyle/>
          <a:p>
            <a:pPr algn="just"/>
            <a:r>
              <a:rPr lang="fr-FR" b="1" dirty="0">
                <a:solidFill>
                  <a:srgbClr val="0070C0"/>
                </a:solidFill>
                <a:latin typeface="Trebuchet MS" panose="020B0603020202020204" pitchFamily="34" charset="0"/>
              </a:rPr>
              <a:t>Création </a:t>
            </a:r>
          </a:p>
          <a:p>
            <a:pPr algn="just"/>
            <a:r>
              <a:rPr lang="fr-FR" sz="1800" b="1" dirty="0">
                <a:latin typeface="Trebuchet MS" panose="020B0603020202020204" pitchFamily="34" charset="0"/>
              </a:rPr>
              <a:t>Obligatoire dans les collectivités et établissements employant au moins 200 agents.</a:t>
            </a:r>
          </a:p>
          <a:p>
            <a:pPr algn="just"/>
            <a:r>
              <a:rPr lang="fr-FR" sz="1800" dirty="0">
                <a:latin typeface="Trebuchet MS" panose="020B0603020202020204" pitchFamily="34" charset="0"/>
              </a:rPr>
              <a:t>Facultative en-dessous de 200 agents, lorsque des risques professionnels particuliers le justifient.</a:t>
            </a:r>
          </a:p>
          <a:p>
            <a:pPr algn="just"/>
            <a:endParaRPr lang="fr-FR" sz="1100" b="1" u="sng" dirty="0">
              <a:latin typeface="Trebuchet MS" panose="020B0603020202020204" pitchFamily="34" charset="0"/>
            </a:endParaRPr>
          </a:p>
          <a:p>
            <a:pPr algn="just"/>
            <a:r>
              <a:rPr lang="fr-FR" b="1" dirty="0">
                <a:solidFill>
                  <a:srgbClr val="0070C0"/>
                </a:solidFill>
                <a:latin typeface="Trebuchet MS" panose="020B0603020202020204" pitchFamily="34" charset="0"/>
              </a:rPr>
              <a:t>Composition </a:t>
            </a:r>
          </a:p>
          <a:p>
            <a:pPr algn="just"/>
            <a:r>
              <a:rPr lang="fr-FR" sz="1800" dirty="0">
                <a:latin typeface="Trebuchet MS" panose="020B0603020202020204" pitchFamily="34" charset="0"/>
              </a:rPr>
              <a:t>2 collèges :	→ les représentants du personnel</a:t>
            </a:r>
          </a:p>
          <a:p>
            <a:r>
              <a:rPr lang="fr-FR" sz="1800" dirty="0">
                <a:latin typeface="Trebuchet MS" panose="020B0603020202020204" pitchFamily="34" charset="0"/>
              </a:rPr>
              <a:t>		→ les représentants de la collectivité territoriale/établissement public</a:t>
            </a:r>
          </a:p>
          <a:p>
            <a:endParaRPr lang="fr-FR" sz="600" dirty="0">
              <a:latin typeface="Trebuchet MS" panose="020B0603020202020204" pitchFamily="34" charset="0"/>
            </a:endParaRPr>
          </a:p>
          <a:p>
            <a:r>
              <a:rPr lang="fr-FR" sz="1800" dirty="0">
                <a:latin typeface="Trebuchet MS" panose="020B0603020202020204" pitchFamily="34" charset="0"/>
              </a:rPr>
              <a:t>Nombre de représentants suppléants = nombre de représentants titulaires </a:t>
            </a:r>
            <a:r>
              <a:rPr lang="fr-FR" sz="1800" i="1" dirty="0">
                <a:latin typeface="Trebuchet MS" panose="020B0603020202020204" pitchFamily="34" charset="0"/>
              </a:rPr>
              <a:t>(art R.252-45 du CGFP).</a:t>
            </a:r>
          </a:p>
          <a:p>
            <a:endParaRPr lang="fr-FR" sz="600" dirty="0">
              <a:latin typeface="Trebuchet MS" panose="020B0603020202020204" pitchFamily="34" charset="0"/>
            </a:endParaRPr>
          </a:p>
          <a:p>
            <a:r>
              <a:rPr lang="fr-FR" sz="1800" dirty="0">
                <a:latin typeface="Trebuchet MS" panose="020B0603020202020204" pitchFamily="34" charset="0"/>
              </a:rPr>
              <a:t>Les représentants de la collectivité ne peuvent pas être plus nombreux que les représentants du personnel au sein de la F3SCT (Art R.252-43 du CGFP).</a:t>
            </a:r>
          </a:p>
          <a:p>
            <a:pPr algn="just"/>
            <a:endParaRPr lang="fr-FR" sz="1100" b="1" u="sng" dirty="0"/>
          </a:p>
          <a:p>
            <a:endParaRPr lang="fr-FR" sz="1800" dirty="0"/>
          </a:p>
        </p:txBody>
      </p:sp>
    </p:spTree>
    <p:extLst>
      <p:ext uri="{BB962C8B-B14F-4D97-AF65-F5344CB8AC3E}">
        <p14:creationId xmlns:p14="http://schemas.microsoft.com/office/powerpoint/2010/main" val="1569206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4239" y="585260"/>
            <a:ext cx="11288903" cy="583142"/>
          </a:xfrm>
        </p:spPr>
        <p:txBody>
          <a:bodyPr/>
          <a:lstStyle/>
          <a:p>
            <a:r>
              <a:rPr lang="fr-FR" sz="3600"/>
              <a:t>2. La Formation Spécialisée</a:t>
            </a:r>
            <a:br>
              <a:rPr lang="fr-FR" sz="3600"/>
            </a:br>
            <a:endParaRPr lang="fr-FR" sz="3600"/>
          </a:p>
        </p:txBody>
      </p:sp>
      <p:sp>
        <p:nvSpPr>
          <p:cNvPr id="3" name="Espace réservé du texte 2"/>
          <p:cNvSpPr>
            <a:spLocks noGrp="1"/>
          </p:cNvSpPr>
          <p:nvPr>
            <p:ph type="body" sz="quarter" idx="11"/>
          </p:nvPr>
        </p:nvSpPr>
        <p:spPr>
          <a:xfrm>
            <a:off x="461120" y="1691150"/>
            <a:ext cx="10894142" cy="4938414"/>
          </a:xfrm>
        </p:spPr>
        <p:txBody>
          <a:bodyPr/>
          <a:lstStyle/>
          <a:p>
            <a:pPr algn="just"/>
            <a:r>
              <a:rPr lang="fr-FR" sz="1800" dirty="0"/>
              <a:t>La F3SCT ne fait pas l’objet d’un vote.</a:t>
            </a:r>
          </a:p>
          <a:p>
            <a:pPr marL="285750" indent="-285750" algn="just">
              <a:buFont typeface="Wingdings" panose="05000000000000000000" pitchFamily="2" charset="2"/>
              <a:buChar char="§"/>
            </a:pPr>
            <a:r>
              <a:rPr lang="fr-FR" sz="1800" u="sng" dirty="0"/>
              <a:t>Les représentants du personnel</a:t>
            </a:r>
            <a:r>
              <a:rPr lang="fr-FR" sz="1800" dirty="0"/>
              <a:t> </a:t>
            </a:r>
            <a:r>
              <a:rPr lang="fr-FR" sz="1800" i="1" dirty="0"/>
              <a:t>(art R. 252-45 du CGFP)</a:t>
            </a:r>
          </a:p>
          <a:p>
            <a:pPr algn="just"/>
            <a:r>
              <a:rPr lang="fr-FR" sz="1800" dirty="0"/>
              <a:t>Chaque organisation syndicale siégeant au CST désigne au sein de la formation spécialisée :</a:t>
            </a:r>
          </a:p>
          <a:p>
            <a:pPr algn="just">
              <a:spcBef>
                <a:spcPts val="0"/>
              </a:spcBef>
            </a:pPr>
            <a:endParaRPr lang="fr-FR" sz="1800" dirty="0"/>
          </a:p>
          <a:p>
            <a:pPr marL="971550" lvl="1" indent="-285750" algn="just">
              <a:lnSpc>
                <a:spcPct val="100000"/>
              </a:lnSpc>
              <a:spcBef>
                <a:spcPts val="0"/>
              </a:spcBef>
              <a:buFont typeface="Wingdings" panose="05000000000000000000" pitchFamily="2" charset="2"/>
              <a:buChar char="Ø"/>
            </a:pPr>
            <a:r>
              <a:rPr lang="fr-FR" sz="1800" dirty="0"/>
              <a:t>des représentants titulaires, parmi les représentants titulaires et suppléants du CST, en nombre égal au nombre de sièges qu’elle détient dans le CST,</a:t>
            </a:r>
          </a:p>
          <a:p>
            <a:pPr marL="971550" lvl="1" indent="-285750" algn="just">
              <a:lnSpc>
                <a:spcPct val="100000"/>
              </a:lnSpc>
              <a:spcBef>
                <a:spcPts val="0"/>
              </a:spcBef>
              <a:buFont typeface="Wingdings" panose="05000000000000000000" pitchFamily="2" charset="2"/>
              <a:buChar char="Ø"/>
            </a:pPr>
            <a:r>
              <a:rPr lang="fr-FR" sz="1800" dirty="0"/>
              <a:t>des représentants suppléants, librement, parmi les agents relevant du périmètre du CST, au moment de la désignation (il peut y avoir 2 suppléants/par titulaire si la délibération de l’autorité territoriale le prévoit : Art R.252-44 du CGFP)</a:t>
            </a:r>
          </a:p>
          <a:p>
            <a:pPr algn="just"/>
            <a:r>
              <a:rPr lang="fr-FR" sz="1800" dirty="0"/>
              <a:t>Ces désignations interviennent dans un délai d'un mois à compter de la proclamation des résultats.</a:t>
            </a:r>
          </a:p>
          <a:p>
            <a:pPr algn="just"/>
            <a:endParaRPr lang="fr-FR" sz="1100" u="sng" dirty="0">
              <a:solidFill>
                <a:srgbClr val="FF0000"/>
              </a:solidFill>
            </a:endParaRPr>
          </a:p>
          <a:p>
            <a:pPr marL="285750" indent="-285750" algn="just">
              <a:buFont typeface="Wingdings" panose="05000000000000000000" pitchFamily="2" charset="2"/>
              <a:buChar char="§"/>
            </a:pPr>
            <a:r>
              <a:rPr lang="fr-FR" sz="1800" u="sng" dirty="0"/>
              <a:t>Les représentants de la collectivité/établissement</a:t>
            </a:r>
            <a:r>
              <a:rPr lang="fr-FR" sz="1800" dirty="0"/>
              <a:t> </a:t>
            </a:r>
            <a:r>
              <a:rPr lang="fr-FR" sz="1800" i="1" dirty="0"/>
              <a:t>(art R.254-8 du CGFP)</a:t>
            </a:r>
          </a:p>
          <a:p>
            <a:pPr marL="971550" lvl="1" indent="-285750" algn="just">
              <a:buFont typeface="Wingdings" panose="05000000000000000000" pitchFamily="2" charset="2"/>
              <a:buChar char="Ø"/>
            </a:pPr>
            <a:r>
              <a:rPr lang="fr-FR" sz="1800" dirty="0"/>
              <a:t>le président de la F3SCT est désigné par l’AT parmi les membres de l’organe délibérant de la CT/EP.</a:t>
            </a:r>
          </a:p>
          <a:p>
            <a:pPr marL="971550" lvl="1" indent="-285750" algn="just">
              <a:buFont typeface="Wingdings" panose="05000000000000000000" pitchFamily="2" charset="2"/>
              <a:buChar char="Ø"/>
            </a:pPr>
            <a:r>
              <a:rPr lang="fr-FR" sz="1800" dirty="0"/>
              <a:t>les autres membres sont issus de l’organe délibérant ou des agents de la collectivité.</a:t>
            </a:r>
          </a:p>
          <a:p>
            <a:pPr algn="just">
              <a:lnSpc>
                <a:spcPct val="100000"/>
              </a:lnSpc>
              <a:spcBef>
                <a:spcPts val="0"/>
              </a:spcBef>
            </a:pPr>
            <a:br>
              <a:rPr lang="fr-FR" sz="1000" dirty="0"/>
            </a:br>
            <a:endParaRPr lang="fr-FR" sz="1800" i="1" dirty="0">
              <a:solidFill>
                <a:srgbClr val="FF0000"/>
              </a:solidFill>
            </a:endParaRPr>
          </a:p>
          <a:p>
            <a:pPr algn="just"/>
            <a:r>
              <a:rPr lang="fr-FR" sz="1800" i="1" dirty="0">
                <a:solidFill>
                  <a:srgbClr val="FF0000"/>
                </a:solidFill>
              </a:rPr>
              <a:t>	</a:t>
            </a:r>
            <a:endParaRPr lang="fr-FR" sz="1800" b="1" i="1" dirty="0">
              <a:solidFill>
                <a:srgbClr val="FF0000"/>
              </a:solidFill>
            </a:endParaRPr>
          </a:p>
        </p:txBody>
      </p:sp>
    </p:spTree>
    <p:extLst>
      <p:ext uri="{BB962C8B-B14F-4D97-AF65-F5344CB8AC3E}">
        <p14:creationId xmlns:p14="http://schemas.microsoft.com/office/powerpoint/2010/main" val="3687867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1"/>
          </p:nvPr>
        </p:nvSpPr>
        <p:spPr/>
        <p:txBody>
          <a:bodyPr/>
          <a:lstStyle/>
          <a:p>
            <a:endParaRPr lang="fr-FR"/>
          </a:p>
          <a:p>
            <a:endParaRPr lang="fr-FR"/>
          </a:p>
        </p:txBody>
      </p:sp>
      <p:graphicFrame>
        <p:nvGraphicFramePr>
          <p:cNvPr id="5" name="Diagramme 4">
            <a:extLst>
              <a:ext uri="{FF2B5EF4-FFF2-40B4-BE49-F238E27FC236}">
                <a16:creationId xmlns:a16="http://schemas.microsoft.com/office/drawing/2014/main" id="{95775A5C-78BE-9544-D918-1A62F943FF12}"/>
              </a:ext>
            </a:extLst>
          </p:cNvPr>
          <p:cNvGraphicFramePr/>
          <p:nvPr>
            <p:extLst>
              <p:ext uri="{D42A27DB-BD31-4B8C-83A1-F6EECF244321}">
                <p14:modId xmlns:p14="http://schemas.microsoft.com/office/powerpoint/2010/main" val="2175891441"/>
              </p:ext>
            </p:extLst>
          </p:nvPr>
        </p:nvGraphicFramePr>
        <p:xfrm>
          <a:off x="141402" y="1941373"/>
          <a:ext cx="11802359" cy="43314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texte 3">
            <a:extLst>
              <a:ext uri="{FF2B5EF4-FFF2-40B4-BE49-F238E27FC236}">
                <a16:creationId xmlns:a16="http://schemas.microsoft.com/office/drawing/2014/main" id="{5DB18962-C269-052A-FC1D-FE2A53F65A0F}"/>
              </a:ext>
            </a:extLst>
          </p:cNvPr>
          <p:cNvSpPr>
            <a:spLocks noGrp="1"/>
          </p:cNvSpPr>
          <p:nvPr>
            <p:ph type="body" sz="quarter" idx="12"/>
          </p:nvPr>
        </p:nvSpPr>
        <p:spPr>
          <a:xfrm>
            <a:off x="855662" y="1838194"/>
            <a:ext cx="10454177" cy="382088"/>
          </a:xfrm>
        </p:spPr>
        <p:txBody>
          <a:bodyPr/>
          <a:lstStyle/>
          <a:p>
            <a:r>
              <a:rPr lang="fr-FR" sz="2000" b="1" dirty="0">
                <a:solidFill>
                  <a:srgbClr val="0070C0"/>
                </a:solidFill>
              </a:rPr>
              <a:t>Les principales échéances règlementaires</a:t>
            </a:r>
            <a:endParaRPr lang="fr-FR" sz="1400" dirty="0"/>
          </a:p>
        </p:txBody>
      </p:sp>
      <p:sp>
        <p:nvSpPr>
          <p:cNvPr id="7" name="Titre 6">
            <a:extLst>
              <a:ext uri="{FF2B5EF4-FFF2-40B4-BE49-F238E27FC236}">
                <a16:creationId xmlns:a16="http://schemas.microsoft.com/office/drawing/2014/main" id="{4B7DAE4B-233A-5B7F-6EFE-71CF5ADA736E}"/>
              </a:ext>
            </a:extLst>
          </p:cNvPr>
          <p:cNvSpPr>
            <a:spLocks noGrp="1"/>
          </p:cNvSpPr>
          <p:nvPr>
            <p:ph type="title"/>
          </p:nvPr>
        </p:nvSpPr>
        <p:spPr>
          <a:xfrm>
            <a:off x="435935" y="585260"/>
            <a:ext cx="11642651" cy="583142"/>
          </a:xfrm>
        </p:spPr>
        <p:txBody>
          <a:bodyPr/>
          <a:lstStyle/>
          <a:p>
            <a:r>
              <a:rPr lang="fr-FR" sz="3600" dirty="0"/>
              <a:t>3. Les différentes phases des élections professionnelles</a:t>
            </a:r>
          </a:p>
        </p:txBody>
      </p:sp>
    </p:spTree>
    <p:extLst>
      <p:ext uri="{BB962C8B-B14F-4D97-AF65-F5344CB8AC3E}">
        <p14:creationId xmlns:p14="http://schemas.microsoft.com/office/powerpoint/2010/main" val="2059555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8FB366-67C5-CADB-C6EA-AC71D94756EC}"/>
              </a:ext>
            </a:extLst>
          </p:cNvPr>
          <p:cNvSpPr>
            <a:spLocks noGrp="1"/>
          </p:cNvSpPr>
          <p:nvPr>
            <p:ph type="title"/>
          </p:nvPr>
        </p:nvSpPr>
        <p:spPr>
          <a:xfrm>
            <a:off x="518440" y="585260"/>
            <a:ext cx="11588496" cy="583142"/>
          </a:xfrm>
        </p:spPr>
        <p:txBody>
          <a:bodyPr/>
          <a:lstStyle/>
          <a:p>
            <a:r>
              <a:rPr lang="fr-FR" sz="3600" dirty="0"/>
              <a:t>3. Les différentes phases des élections professionnelles</a:t>
            </a:r>
            <a:br>
              <a:rPr lang="fr-FR" sz="3600" dirty="0"/>
            </a:br>
            <a:r>
              <a:rPr lang="fr-FR" sz="3600" dirty="0"/>
              <a:t> </a:t>
            </a:r>
            <a:br>
              <a:rPr lang="fr-FR" sz="3600" dirty="0"/>
            </a:br>
            <a:endParaRPr lang="fr-FR" sz="3600" dirty="0"/>
          </a:p>
        </p:txBody>
      </p:sp>
      <p:sp>
        <p:nvSpPr>
          <p:cNvPr id="3" name="Espace réservé du texte 2">
            <a:extLst>
              <a:ext uri="{FF2B5EF4-FFF2-40B4-BE49-F238E27FC236}">
                <a16:creationId xmlns:a16="http://schemas.microsoft.com/office/drawing/2014/main" id="{39D05C8F-7202-0388-BDE1-9181DCD9F66B}"/>
              </a:ext>
            </a:extLst>
          </p:cNvPr>
          <p:cNvSpPr>
            <a:spLocks noGrp="1"/>
          </p:cNvSpPr>
          <p:nvPr>
            <p:ph type="body" sz="quarter" idx="11"/>
          </p:nvPr>
        </p:nvSpPr>
        <p:spPr>
          <a:xfrm>
            <a:off x="855662" y="2362199"/>
            <a:ext cx="11433874" cy="3992881"/>
          </a:xfrm>
        </p:spPr>
        <p:txBody>
          <a:bodyPr/>
          <a:lstStyle/>
          <a:p>
            <a:endParaRPr lang="fr-FR" sz="1000" u="sng" dirty="0"/>
          </a:p>
          <a:p>
            <a:r>
              <a:rPr lang="fr-FR" sz="1600" u="sng" dirty="0"/>
              <a:t>Effectifs à prendre en compte</a:t>
            </a:r>
            <a:r>
              <a:rPr lang="fr-FR" sz="1600" dirty="0"/>
              <a:t> :</a:t>
            </a:r>
          </a:p>
          <a:p>
            <a:pPr marL="285750" indent="-285750">
              <a:buFont typeface="Wingdings" panose="05000000000000000000" pitchFamily="2" charset="2"/>
              <a:buChar char="§"/>
            </a:pPr>
            <a:r>
              <a:rPr lang="fr-FR" sz="1600" b="1" dirty="0"/>
              <a:t>Fonctionnaires</a:t>
            </a:r>
            <a:r>
              <a:rPr lang="fr-FR" sz="1600" dirty="0"/>
              <a:t> (titulaires et stagiaires)</a:t>
            </a:r>
          </a:p>
          <a:p>
            <a:pPr marL="971550" lvl="1" indent="-285750">
              <a:buFont typeface="Wingdings" panose="05000000000000000000" pitchFamily="2" charset="2"/>
              <a:buChar char="Ø"/>
            </a:pPr>
            <a:r>
              <a:rPr lang="fr-FR" sz="1400" dirty="0"/>
              <a:t>à temps complet ou non complet, en position d'activité, de congé parental, accueillis en détachement ou mis à disposition.</a:t>
            </a:r>
          </a:p>
          <a:p>
            <a:pPr marL="285750" indent="-285750">
              <a:lnSpc>
                <a:spcPct val="200000"/>
              </a:lnSpc>
              <a:buFont typeface="Wingdings" panose="05000000000000000000" pitchFamily="2" charset="2"/>
              <a:buChar char="§"/>
            </a:pPr>
            <a:r>
              <a:rPr lang="fr-FR" sz="1600" b="1" dirty="0"/>
              <a:t>Contractuels de droit public ou de droit privé</a:t>
            </a:r>
            <a:r>
              <a:rPr lang="fr-FR" sz="1600" dirty="0"/>
              <a:t> bénéficiant :</a:t>
            </a:r>
          </a:p>
          <a:p>
            <a:pPr marL="971550" lvl="1" indent="-285750">
              <a:buFont typeface="Wingdings" panose="05000000000000000000" pitchFamily="2" charset="2"/>
              <a:buChar char="Ø"/>
            </a:pPr>
            <a:r>
              <a:rPr lang="fr-FR" sz="1400" dirty="0">
                <a:latin typeface="+mj-lt"/>
              </a:rPr>
              <a:t>d'un contrat à durée indéterminée,</a:t>
            </a:r>
          </a:p>
          <a:p>
            <a:pPr marL="971550" lvl="1" indent="-285750">
              <a:buFont typeface="Wingdings" panose="05000000000000000000" pitchFamily="2" charset="2"/>
              <a:buChar char="Ø"/>
            </a:pPr>
            <a:r>
              <a:rPr lang="fr-FR" sz="1400" dirty="0">
                <a:latin typeface="+mj-lt"/>
              </a:rPr>
              <a:t>d'un contrat d'une durée minimale de six mois, débuté depuis au moins deux mois, ​</a:t>
            </a:r>
          </a:p>
          <a:p>
            <a:pPr marL="971550" lvl="1" indent="-285750">
              <a:buFont typeface="Wingdings" panose="05000000000000000000" pitchFamily="2" charset="2"/>
              <a:buChar char="Ø"/>
            </a:pPr>
            <a:r>
              <a:rPr lang="fr-FR" sz="1400" dirty="0">
                <a:latin typeface="+mj-lt"/>
              </a:rPr>
              <a:t>d'un contrat reconduit successivement depuis au moins six mois. ​</a:t>
            </a:r>
            <a:r>
              <a:rPr lang="fr-FR" sz="1400" dirty="0">
                <a:solidFill>
                  <a:srgbClr val="0070C0"/>
                </a:solidFill>
                <a:latin typeface="+mj-lt"/>
              </a:rPr>
              <a:t>	</a:t>
            </a:r>
          </a:p>
          <a:p>
            <a:pPr lvl="1" indent="0">
              <a:buNone/>
            </a:pPr>
            <a:endParaRPr lang="fr-FR" sz="1400" dirty="0">
              <a:solidFill>
                <a:srgbClr val="0070C0"/>
              </a:solidFill>
              <a:latin typeface="+mj-lt"/>
            </a:endParaRPr>
          </a:p>
          <a:p>
            <a:pPr marL="285750" indent="-285750">
              <a:buFont typeface="Wingdings" panose="05000000000000000000" pitchFamily="2" charset="2"/>
              <a:buChar char="§"/>
            </a:pPr>
            <a:r>
              <a:rPr lang="fr-FR" sz="1600" b="1" dirty="0"/>
              <a:t>Fonctionnaires intercommunaux et </a:t>
            </a:r>
            <a:r>
              <a:rPr lang="fr-FR" sz="1600" b="1" dirty="0" err="1"/>
              <a:t>pluricommunaux</a:t>
            </a:r>
            <a:endParaRPr lang="fr-FR" sz="1800" dirty="0">
              <a:solidFill>
                <a:srgbClr val="0070C0"/>
              </a:solidFill>
              <a:latin typeface="Aptos Narrow" panose="020B0004020202020204" pitchFamily="34" charset="0"/>
            </a:endParaRPr>
          </a:p>
          <a:p>
            <a:pPr>
              <a:lnSpc>
                <a:spcPct val="100000"/>
              </a:lnSpc>
            </a:pPr>
            <a:r>
              <a:rPr lang="fr-FR" sz="1800" u="sng" dirty="0">
                <a:solidFill>
                  <a:srgbClr val="00B0F0"/>
                </a:solidFill>
                <a:hlinkClick r:id="rId2">
                  <a:extLst>
                    <a:ext uri="{A12FA001-AC4F-418D-AE19-62706E023703}">
                      <ahyp:hlinkClr xmlns:ahyp="http://schemas.microsoft.com/office/drawing/2018/hyperlinkcolor" val="tx"/>
                    </a:ext>
                  </a:extLst>
                </a:hlinkClick>
              </a:rPr>
              <a:t>Lien vers la fiche électeurs au CST</a:t>
            </a:r>
            <a:endParaRPr lang="fr-FR" sz="1800" u="sng" dirty="0">
              <a:solidFill>
                <a:srgbClr val="00B0F0"/>
              </a:solidFill>
            </a:endParaRPr>
          </a:p>
          <a:p>
            <a:pPr marL="971550" lvl="1" indent="-285750">
              <a:buFont typeface="Wingdings" panose="05000000000000000000" pitchFamily="2" charset="2"/>
              <a:buChar char="Ø"/>
            </a:pPr>
            <a:r>
              <a:rPr lang="fr-FR" sz="1400" b="1" dirty="0">
                <a:latin typeface="Aptos Narrow" panose="020B0004020202020204" pitchFamily="34" charset="0"/>
              </a:rPr>
              <a:t> </a:t>
            </a:r>
            <a:r>
              <a:rPr lang="fr-FR" sz="1400" b="1" dirty="0"/>
              <a:t>Répartition femmes-hommes à préciser.</a:t>
            </a:r>
          </a:p>
        </p:txBody>
      </p:sp>
      <p:sp>
        <p:nvSpPr>
          <p:cNvPr id="4" name="Espace réservé du texte 3">
            <a:extLst>
              <a:ext uri="{FF2B5EF4-FFF2-40B4-BE49-F238E27FC236}">
                <a16:creationId xmlns:a16="http://schemas.microsoft.com/office/drawing/2014/main" id="{23DB9C33-D504-4C47-E717-E11A4A987F74}"/>
              </a:ext>
            </a:extLst>
          </p:cNvPr>
          <p:cNvSpPr>
            <a:spLocks noGrp="1"/>
          </p:cNvSpPr>
          <p:nvPr>
            <p:ph type="body" sz="quarter" idx="12"/>
          </p:nvPr>
        </p:nvSpPr>
        <p:spPr/>
        <p:txBody>
          <a:bodyPr/>
          <a:lstStyle/>
          <a:p>
            <a:r>
              <a:rPr lang="fr-FR" sz="2000" b="1" dirty="0">
                <a:solidFill>
                  <a:srgbClr val="0070C0"/>
                </a:solidFill>
              </a:rPr>
              <a:t>Le recensement des effectifs</a:t>
            </a:r>
            <a:r>
              <a:rPr lang="fr-FR" sz="2000" dirty="0">
                <a:solidFill>
                  <a:srgbClr val="0070C0"/>
                </a:solidFill>
              </a:rPr>
              <a:t> au 1</a:t>
            </a:r>
            <a:r>
              <a:rPr lang="fr-FR" sz="2000" baseline="30000" dirty="0">
                <a:solidFill>
                  <a:srgbClr val="0070C0"/>
                </a:solidFill>
              </a:rPr>
              <a:t>er</a:t>
            </a:r>
            <a:r>
              <a:rPr lang="fr-FR" sz="2000" dirty="0">
                <a:solidFill>
                  <a:srgbClr val="0070C0"/>
                </a:solidFill>
              </a:rPr>
              <a:t> janvier de l’année des élections</a:t>
            </a:r>
          </a:p>
          <a:p>
            <a:r>
              <a:rPr lang="fr-FR" sz="1800" b="1" dirty="0">
                <a:solidFill>
                  <a:srgbClr val="0070C0"/>
                </a:solidFill>
                <a:latin typeface="Aptos Narrow" panose="020B0004020202020204" pitchFamily="34" charset="0"/>
              </a:rPr>
              <a:t>	↘ </a:t>
            </a:r>
            <a:r>
              <a:rPr lang="fr-FR" sz="1800" b="1" dirty="0">
                <a:solidFill>
                  <a:srgbClr val="0070C0"/>
                </a:solidFill>
              </a:rPr>
              <a:t>Appréciation du seuil de 50 agents </a:t>
            </a:r>
            <a:endParaRPr lang="fr-FR" sz="1400" dirty="0"/>
          </a:p>
        </p:txBody>
      </p:sp>
    </p:spTree>
    <p:extLst>
      <p:ext uri="{BB962C8B-B14F-4D97-AF65-F5344CB8AC3E}">
        <p14:creationId xmlns:p14="http://schemas.microsoft.com/office/powerpoint/2010/main" val="3687989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1121" y="585260"/>
            <a:ext cx="11622022" cy="583142"/>
          </a:xfrm>
        </p:spPr>
        <p:txBody>
          <a:bodyPr/>
          <a:lstStyle/>
          <a:p>
            <a:r>
              <a:rPr lang="fr-FR" sz="3600"/>
              <a:t>3. Les différentes phases des élections professionnelles</a:t>
            </a:r>
            <a:br>
              <a:rPr lang="fr-FR" sz="3600"/>
            </a:br>
            <a:endParaRPr lang="fr-FR" sz="3600"/>
          </a:p>
        </p:txBody>
      </p:sp>
      <p:sp>
        <p:nvSpPr>
          <p:cNvPr id="3" name="Espace réservé du texte 2"/>
          <p:cNvSpPr>
            <a:spLocks noGrp="1"/>
          </p:cNvSpPr>
          <p:nvPr>
            <p:ph type="body" sz="quarter" idx="11"/>
          </p:nvPr>
        </p:nvSpPr>
        <p:spPr>
          <a:xfrm>
            <a:off x="461120" y="1238866"/>
            <a:ext cx="10894142" cy="4689746"/>
          </a:xfrm>
        </p:spPr>
        <p:txBody>
          <a:bodyPr/>
          <a:lstStyle/>
          <a:p>
            <a:pPr algn="just"/>
            <a:endParaRPr lang="fr-FR" sz="1600" dirty="0"/>
          </a:p>
          <a:p>
            <a:pPr algn="just"/>
            <a:endParaRPr lang="fr-FR" dirty="0"/>
          </a:p>
          <a:p>
            <a:pPr algn="just"/>
            <a:r>
              <a:rPr lang="fr-FR" b="1" u="sng" dirty="0"/>
              <a:t>Ce recensement des effectifs</a:t>
            </a:r>
            <a:r>
              <a:rPr lang="fr-FR" b="1" dirty="0"/>
              <a:t> </a:t>
            </a:r>
            <a:r>
              <a:rPr lang="fr-FR" dirty="0"/>
              <a:t>va permettre de définir :</a:t>
            </a:r>
          </a:p>
          <a:p>
            <a:pPr algn="just"/>
            <a:endParaRPr lang="fr-FR" dirty="0"/>
          </a:p>
          <a:p>
            <a:pPr marL="1028700" lvl="1" indent="-342900" algn="just">
              <a:lnSpc>
                <a:spcPct val="200000"/>
              </a:lnSpc>
              <a:buFont typeface="Wingdings" panose="05000000000000000000" pitchFamily="2" charset="2"/>
              <a:buChar char="Ø"/>
            </a:pPr>
            <a:r>
              <a:rPr lang="fr-FR" sz="1800" dirty="0"/>
              <a:t>l’obligation de création d’un CST local ou le rattachement au CST du CDG</a:t>
            </a:r>
          </a:p>
          <a:p>
            <a:pPr marL="1028700" lvl="1" indent="-342900" algn="just">
              <a:lnSpc>
                <a:spcPct val="200000"/>
              </a:lnSpc>
              <a:buFont typeface="Wingdings" panose="05000000000000000000" pitchFamily="2" charset="2"/>
              <a:buChar char="Ø"/>
            </a:pPr>
            <a:r>
              <a:rPr lang="fr-FR" sz="1800" dirty="0"/>
              <a:t>la répartition Femmes/Hommes à respecter pour le dépôt des candidatures</a:t>
            </a:r>
          </a:p>
          <a:p>
            <a:pPr marL="1028700" lvl="1" indent="-342900" algn="just">
              <a:lnSpc>
                <a:spcPct val="200000"/>
              </a:lnSpc>
              <a:buFont typeface="Wingdings" panose="05000000000000000000" pitchFamily="2" charset="2"/>
              <a:buChar char="Ø"/>
            </a:pPr>
            <a:r>
              <a:rPr lang="fr-FR" sz="1800" dirty="0"/>
              <a:t>le nombre de représentants au sein du collège des représentants du personnel</a:t>
            </a:r>
          </a:p>
          <a:p>
            <a:pPr algn="just"/>
            <a:endParaRPr lang="fr-FR" b="1" dirty="0"/>
          </a:p>
          <a:p>
            <a:pPr algn="just"/>
            <a:endParaRPr lang="fr-FR" b="1" dirty="0"/>
          </a:p>
          <a:p>
            <a:pPr algn="just"/>
            <a:endParaRPr lang="fr-FR" b="1" dirty="0"/>
          </a:p>
          <a:p>
            <a:pPr algn="just"/>
            <a:endParaRPr lang="fr-FR" b="1" dirty="0"/>
          </a:p>
          <a:p>
            <a:pPr algn="just"/>
            <a:endParaRPr lang="fr-FR" b="1" dirty="0"/>
          </a:p>
          <a:p>
            <a:pPr algn="just"/>
            <a:endParaRPr lang="fr-FR" b="1" dirty="0"/>
          </a:p>
          <a:p>
            <a:pPr algn="just"/>
            <a:endParaRPr lang="fr-FR" b="1" dirty="0"/>
          </a:p>
          <a:p>
            <a:pPr algn="just"/>
            <a:endParaRPr lang="fr-FR" sz="2000" b="1" dirty="0"/>
          </a:p>
          <a:p>
            <a:pPr algn="just"/>
            <a:endParaRPr lang="fr-FR" b="1" dirty="0"/>
          </a:p>
          <a:p>
            <a:pPr algn="just"/>
            <a:r>
              <a:rPr lang="fr-FR" sz="2000" b="1" dirty="0"/>
              <a:t>	</a:t>
            </a:r>
            <a:endParaRPr lang="fr-FR" dirty="0"/>
          </a:p>
        </p:txBody>
      </p:sp>
    </p:spTree>
    <p:extLst>
      <p:ext uri="{BB962C8B-B14F-4D97-AF65-F5344CB8AC3E}">
        <p14:creationId xmlns:p14="http://schemas.microsoft.com/office/powerpoint/2010/main" val="2076548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672B6CC8-82A9-CA4E-AC8E-1C446915E34F}"/>
              </a:ext>
            </a:extLst>
          </p:cNvPr>
          <p:cNvSpPr>
            <a:spLocks noGrp="1"/>
          </p:cNvSpPr>
          <p:nvPr>
            <p:ph type="title"/>
          </p:nvPr>
        </p:nvSpPr>
        <p:spPr>
          <a:xfrm>
            <a:off x="597600" y="585788"/>
            <a:ext cx="11594400" cy="582612"/>
          </a:xfrm>
        </p:spPr>
        <p:txBody>
          <a:bodyPr/>
          <a:lstStyle/>
          <a:p>
            <a:r>
              <a:rPr lang="fr-FR" sz="3600"/>
              <a:t>3. Les différentes phases des élections professionnelles</a:t>
            </a:r>
            <a:br>
              <a:rPr lang="fr-FR" sz="3600"/>
            </a:br>
            <a:r>
              <a:rPr lang="fr-FR" sz="3600"/>
              <a:t> </a:t>
            </a:r>
            <a:br>
              <a:rPr lang="fr-FR" sz="3600"/>
            </a:br>
            <a:endParaRPr lang="fr-FR" sz="3600"/>
          </a:p>
        </p:txBody>
      </p:sp>
      <p:sp>
        <p:nvSpPr>
          <p:cNvPr id="3" name="Espace réservé du texte 2"/>
          <p:cNvSpPr>
            <a:spLocks noGrp="1"/>
          </p:cNvSpPr>
          <p:nvPr>
            <p:ph type="body" sz="quarter" idx="11"/>
          </p:nvPr>
        </p:nvSpPr>
        <p:spPr>
          <a:xfrm>
            <a:off x="475489" y="2455672"/>
            <a:ext cx="11484864" cy="3579368"/>
          </a:xfrm>
        </p:spPr>
        <p:txBody>
          <a:bodyPr/>
          <a:lstStyle/>
          <a:p>
            <a:pPr marL="971550" lvl="1" indent="-285750" algn="just">
              <a:lnSpc>
                <a:spcPct val="100000"/>
              </a:lnSpc>
              <a:buFont typeface="Wingdings" panose="05000000000000000000" pitchFamily="2" charset="2"/>
              <a:buChar char="Ø"/>
            </a:pPr>
            <a:r>
              <a:rPr lang="fr-FR" sz="1800" dirty="0"/>
              <a:t>le nombre de représentants du personnel titulaires au CST compte tenu du recensement des effectifs des agents remplissant les conditions pour être électeurs au 1</a:t>
            </a:r>
            <a:r>
              <a:rPr lang="fr-FR" sz="1800" baseline="30000" dirty="0"/>
              <a:t>er</a:t>
            </a:r>
            <a:r>
              <a:rPr lang="fr-FR" sz="1800" dirty="0"/>
              <a:t> janvier,</a:t>
            </a:r>
          </a:p>
          <a:p>
            <a:pPr marL="971550" lvl="1" indent="-285750" algn="just">
              <a:lnSpc>
                <a:spcPct val="100000"/>
              </a:lnSpc>
              <a:buFont typeface="Wingdings" panose="05000000000000000000" pitchFamily="2" charset="2"/>
              <a:buChar char="Ø"/>
            </a:pPr>
            <a:r>
              <a:rPr lang="fr-FR" sz="1800" dirty="0"/>
              <a:t>l’éventuelle création d’une FSSSCT et sa composition*,</a:t>
            </a:r>
          </a:p>
          <a:p>
            <a:pPr marL="971550" lvl="1" indent="-285750" algn="just">
              <a:lnSpc>
                <a:spcPct val="100000"/>
              </a:lnSpc>
              <a:buFont typeface="Wingdings" panose="05000000000000000000" pitchFamily="2" charset="2"/>
              <a:buChar char="Ø"/>
            </a:pPr>
            <a:r>
              <a:rPr lang="fr-FR" sz="1800" dirty="0"/>
              <a:t>le cas échéant, le nombre de représentants suppléants à la F3SCT,</a:t>
            </a:r>
          </a:p>
          <a:p>
            <a:pPr marL="971550" lvl="1" indent="-285750" algn="just">
              <a:lnSpc>
                <a:spcPct val="100000"/>
              </a:lnSpc>
              <a:buFont typeface="Wingdings" panose="05000000000000000000" pitchFamily="2" charset="2"/>
              <a:buChar char="Ø"/>
            </a:pPr>
            <a:r>
              <a:rPr lang="fr-FR" sz="1800" dirty="0"/>
              <a:t>le maintien ou non du paritarisme numérique entre les deux collèges, et le cas échéant le nombre de représentants de la collectivité*, </a:t>
            </a:r>
            <a:endParaRPr lang="fr-FR" sz="1800" dirty="0">
              <a:solidFill>
                <a:srgbClr val="FF0000"/>
              </a:solidFill>
            </a:endParaRPr>
          </a:p>
          <a:p>
            <a:pPr marL="971550" lvl="1" indent="-285750" algn="just">
              <a:lnSpc>
                <a:spcPct val="100000"/>
              </a:lnSpc>
              <a:buFont typeface="Wingdings" panose="05000000000000000000" pitchFamily="2" charset="2"/>
              <a:buChar char="Ø"/>
            </a:pPr>
            <a:r>
              <a:rPr lang="fr-FR" sz="1800" dirty="0"/>
              <a:t>le recueil ou non du vote des représentants de la collectivité*,</a:t>
            </a:r>
          </a:p>
          <a:p>
            <a:pPr marL="971550" lvl="1" indent="-285750" algn="just">
              <a:lnSpc>
                <a:spcPct val="100000"/>
              </a:lnSpc>
              <a:buFont typeface="Wingdings" panose="05000000000000000000" pitchFamily="2" charset="2"/>
              <a:buChar char="Ø"/>
            </a:pPr>
            <a:r>
              <a:rPr lang="fr-FR" sz="1800" dirty="0"/>
              <a:t>l’organisation des opérations électorales (calendrier, liste électorale, listes de candidats, modalités de vote, matériel de vote…).</a:t>
            </a:r>
          </a:p>
          <a:p>
            <a:pPr algn="just"/>
            <a:r>
              <a:rPr lang="fr-FR" sz="1600" dirty="0"/>
              <a:t>	</a:t>
            </a:r>
          </a:p>
          <a:p>
            <a:pPr algn="just"/>
            <a:r>
              <a:rPr lang="fr-FR" sz="1600" i="1" dirty="0"/>
              <a:t>*Les délibérations doivent être prises au moins six mois avant la date du scrutin</a:t>
            </a:r>
          </a:p>
          <a:p>
            <a:pPr algn="just"/>
            <a:r>
              <a:rPr lang="fr-FR" sz="1600" b="1" dirty="0"/>
              <a:t>	</a:t>
            </a:r>
          </a:p>
          <a:p>
            <a:pPr algn="just"/>
            <a:endParaRPr lang="fr-FR" sz="1600" dirty="0"/>
          </a:p>
          <a:p>
            <a:endParaRPr lang="fr-FR" sz="1600" b="1" dirty="0"/>
          </a:p>
        </p:txBody>
      </p:sp>
      <p:sp>
        <p:nvSpPr>
          <p:cNvPr id="4" name="Espace réservé du texte 3">
            <a:extLst>
              <a:ext uri="{FF2B5EF4-FFF2-40B4-BE49-F238E27FC236}">
                <a16:creationId xmlns:a16="http://schemas.microsoft.com/office/drawing/2014/main" id="{1FB03835-E801-6F07-4DFF-E6FC74B0D4C3}"/>
              </a:ext>
            </a:extLst>
          </p:cNvPr>
          <p:cNvSpPr>
            <a:spLocks noGrp="1"/>
          </p:cNvSpPr>
          <p:nvPr>
            <p:ph type="body" sz="quarter" idx="12"/>
          </p:nvPr>
        </p:nvSpPr>
        <p:spPr>
          <a:xfrm>
            <a:off x="855662" y="1753132"/>
            <a:ext cx="10454177" cy="382088"/>
          </a:xfrm>
        </p:spPr>
        <p:txBody>
          <a:bodyPr/>
          <a:lstStyle/>
          <a:p>
            <a:r>
              <a:rPr lang="fr-FR" sz="2000" b="1" dirty="0">
                <a:solidFill>
                  <a:srgbClr val="0070C0"/>
                </a:solidFill>
              </a:rPr>
              <a:t>La phase préalable de concertation obligatoire avec les organisations syndicales</a:t>
            </a:r>
          </a:p>
          <a:p>
            <a:endParaRPr lang="fr-FR" sz="1400" dirty="0"/>
          </a:p>
        </p:txBody>
      </p:sp>
    </p:spTree>
    <p:extLst>
      <p:ext uri="{BB962C8B-B14F-4D97-AF65-F5344CB8AC3E}">
        <p14:creationId xmlns:p14="http://schemas.microsoft.com/office/powerpoint/2010/main" val="1921807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E3475C99-81FA-BC5F-44CB-17C39874FFFF}"/>
              </a:ext>
            </a:extLst>
          </p:cNvPr>
          <p:cNvSpPr>
            <a:spLocks noGrp="1"/>
          </p:cNvSpPr>
          <p:nvPr>
            <p:ph type="title"/>
          </p:nvPr>
        </p:nvSpPr>
        <p:spPr>
          <a:xfrm>
            <a:off x="495065" y="585788"/>
            <a:ext cx="11629879" cy="582612"/>
          </a:xfrm>
        </p:spPr>
        <p:txBody>
          <a:bodyPr/>
          <a:lstStyle/>
          <a:p>
            <a:r>
              <a:rPr lang="fr-FR" sz="3600" dirty="0"/>
              <a:t>3. Les différentes phases des élections professionnelles</a:t>
            </a:r>
            <a:br>
              <a:rPr lang="fr-FR" sz="3600" dirty="0"/>
            </a:br>
            <a:r>
              <a:rPr lang="fr-FR" sz="3600" dirty="0"/>
              <a:t> </a:t>
            </a:r>
            <a:br>
              <a:rPr lang="fr-FR" sz="3600" dirty="0"/>
            </a:br>
            <a:endParaRPr lang="fr-FR" sz="3600" dirty="0"/>
          </a:p>
        </p:txBody>
      </p:sp>
      <p:sp>
        <p:nvSpPr>
          <p:cNvPr id="2" name="Rectangle : coins arrondis 1">
            <a:extLst>
              <a:ext uri="{FF2B5EF4-FFF2-40B4-BE49-F238E27FC236}">
                <a16:creationId xmlns:a16="http://schemas.microsoft.com/office/drawing/2014/main" id="{4DF18E26-EE4D-D380-7077-4A6E7F9E488F}"/>
              </a:ext>
            </a:extLst>
          </p:cNvPr>
          <p:cNvSpPr/>
          <p:nvPr/>
        </p:nvSpPr>
        <p:spPr>
          <a:xfrm>
            <a:off x="851216" y="2000462"/>
            <a:ext cx="4984880" cy="2641357"/>
          </a:xfrm>
          <a:prstGeom prst="roundRect">
            <a:avLst>
              <a:gd name="adj" fmla="val 7580"/>
            </a:avLst>
          </a:prstGeom>
          <a:noFill/>
          <a:ln w="3810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sp>
        <p:nvSpPr>
          <p:cNvPr id="13" name="ZoneTexte 4">
            <a:extLst>
              <a:ext uri="{FF2B5EF4-FFF2-40B4-BE49-F238E27FC236}">
                <a16:creationId xmlns:a16="http://schemas.microsoft.com/office/drawing/2014/main" id="{939DB474-77C3-9E3F-A320-4CA0E6A7BAF2}"/>
              </a:ext>
            </a:extLst>
          </p:cNvPr>
          <p:cNvSpPr txBox="1"/>
          <p:nvPr/>
        </p:nvSpPr>
        <p:spPr>
          <a:xfrm>
            <a:off x="1023371" y="2098953"/>
            <a:ext cx="4640570" cy="2621230"/>
          </a:xfrm>
          <a:prstGeom prst="rect">
            <a:avLst/>
          </a:prstGeom>
          <a:ln>
            <a:noFill/>
          </a:ln>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2000" b="1" dirty="0">
                <a:solidFill>
                  <a:srgbClr val="0070C0"/>
                </a:solidFill>
              </a:rPr>
              <a:t>Vote à l’urne </a:t>
            </a:r>
            <a:r>
              <a:rPr lang="fr-FR" sz="1600" b="1" dirty="0">
                <a:solidFill>
                  <a:srgbClr val="0070C0"/>
                </a:solidFill>
              </a:rPr>
              <a:t>scrutin le 10.12</a:t>
            </a:r>
            <a:r>
              <a:rPr lang="fr-FR" sz="1600" b="1" dirty="0">
                <a:solidFill>
                  <a:srgbClr val="FF0000"/>
                </a:solidFill>
              </a:rPr>
              <a:t> </a:t>
            </a:r>
            <a:r>
              <a:rPr lang="fr-FR" sz="1400" b="1" i="1" dirty="0"/>
              <a:t>(art R.211-93)</a:t>
            </a:r>
          </a:p>
          <a:p>
            <a:pPr>
              <a:spcBef>
                <a:spcPts val="1000"/>
              </a:spcBef>
            </a:pPr>
            <a:r>
              <a:rPr lang="fr-FR" sz="1600" dirty="0"/>
              <a:t>Modalité de vote de principe :</a:t>
            </a:r>
          </a:p>
          <a:p>
            <a:pPr marL="182563" indent="-182563">
              <a:spcAft>
                <a:spcPts val="600"/>
              </a:spcAft>
              <a:buFont typeface="Wingdings" panose="05000000000000000000" pitchFamily="2" charset="2"/>
              <a:buChar char="§"/>
            </a:pPr>
            <a:r>
              <a:rPr lang="fr-FR" sz="1400" dirty="0"/>
              <a:t>Présentiel, en personne, ⮾ procuration,</a:t>
            </a:r>
          </a:p>
          <a:p>
            <a:pPr marL="182563" indent="-182563">
              <a:spcAft>
                <a:spcPts val="600"/>
              </a:spcAft>
              <a:buFont typeface="Wingdings" panose="05000000000000000000" pitchFamily="2" charset="2"/>
              <a:buChar char="§"/>
            </a:pPr>
            <a:r>
              <a:rPr lang="fr-FR" sz="1400" dirty="0"/>
              <a:t>Scrutin secret</a:t>
            </a:r>
          </a:p>
          <a:p>
            <a:pPr marL="182563" indent="-182563">
              <a:spcAft>
                <a:spcPts val="600"/>
              </a:spcAft>
              <a:buFont typeface="Wingdings" panose="05000000000000000000" pitchFamily="2" charset="2"/>
              <a:buChar char="§"/>
            </a:pPr>
            <a:r>
              <a:rPr lang="fr-FR" sz="1400" dirty="0"/>
              <a:t>Dans les locaux administratifs, durant les heures de service (minimum 6h d’ouverture sans interruption)</a:t>
            </a:r>
          </a:p>
          <a:p>
            <a:pPr marL="182563" indent="-182563">
              <a:spcAft>
                <a:spcPts val="600"/>
              </a:spcAft>
              <a:buFont typeface="Wingdings" panose="05000000000000000000" pitchFamily="2" charset="2"/>
              <a:buChar char="§"/>
            </a:pPr>
            <a:r>
              <a:rPr lang="fr-FR" sz="1400" dirty="0"/>
              <a:t>Arrêté(s) (heures, lieux, instauration des bureaux et de leur composition)</a:t>
            </a:r>
          </a:p>
          <a:p>
            <a:r>
              <a:rPr lang="fr-FR" sz="1600" i="1" dirty="0"/>
              <a:t>Prévoir accès PMR</a:t>
            </a:r>
            <a:endParaRPr lang="fr-FR" sz="1400" dirty="0"/>
          </a:p>
        </p:txBody>
      </p:sp>
      <p:sp>
        <p:nvSpPr>
          <p:cNvPr id="14" name="Rectangle : coins arrondis 13">
            <a:extLst>
              <a:ext uri="{FF2B5EF4-FFF2-40B4-BE49-F238E27FC236}">
                <a16:creationId xmlns:a16="http://schemas.microsoft.com/office/drawing/2014/main" id="{1C06F721-D3F0-CEBF-A67C-722BBF99811D}"/>
              </a:ext>
            </a:extLst>
          </p:cNvPr>
          <p:cNvSpPr/>
          <p:nvPr/>
        </p:nvSpPr>
        <p:spPr>
          <a:xfrm>
            <a:off x="2161047" y="4709381"/>
            <a:ext cx="3645377" cy="1608902"/>
          </a:xfrm>
          <a:prstGeom prst="roundRect">
            <a:avLst>
              <a:gd name="adj" fmla="val 8171"/>
            </a:avLst>
          </a:prstGeom>
          <a:noFill/>
          <a:ln w="3810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sp>
        <p:nvSpPr>
          <p:cNvPr id="15" name="ZoneTexte 5">
            <a:extLst>
              <a:ext uri="{FF2B5EF4-FFF2-40B4-BE49-F238E27FC236}">
                <a16:creationId xmlns:a16="http://schemas.microsoft.com/office/drawing/2014/main" id="{DC88159F-531B-951E-C350-A0CD74B38BB3}"/>
              </a:ext>
            </a:extLst>
          </p:cNvPr>
          <p:cNvSpPr txBox="1"/>
          <p:nvPr/>
        </p:nvSpPr>
        <p:spPr>
          <a:xfrm>
            <a:off x="2209053" y="4725544"/>
            <a:ext cx="3531077" cy="1544012"/>
          </a:xfrm>
          <a:prstGeom prst="rect">
            <a:avLst/>
          </a:prstGeom>
          <a:ln>
            <a:noFill/>
          </a:ln>
        </p:spPr>
        <p:txBody>
          <a:bodyPr wrap="square" lIns="91440" tIns="45720" rIns="91440" bIns="45720" rtlCol="0" anchor="t">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b="1" dirty="0">
                <a:solidFill>
                  <a:srgbClr val="0070C0"/>
                </a:solidFill>
              </a:rPr>
              <a:t>Vote par correspondance</a:t>
            </a:r>
          </a:p>
          <a:p>
            <a:pPr>
              <a:spcBef>
                <a:spcPts val="1000"/>
              </a:spcBef>
            </a:pPr>
            <a:r>
              <a:rPr lang="fr-FR" sz="1600" dirty="0"/>
              <a:t>Obligatoire en cas de vote à l’urne :</a:t>
            </a:r>
          </a:p>
          <a:p>
            <a:pPr marL="182563" indent="-182563">
              <a:spcBef>
                <a:spcPts val="600"/>
              </a:spcBef>
              <a:buFont typeface="Wingdings" panose="05000000000000000000" pitchFamily="2" charset="2"/>
              <a:buChar char="§"/>
            </a:pPr>
            <a:r>
              <a:rPr lang="fr-FR" sz="1400" dirty="0"/>
              <a:t>Par voie postale</a:t>
            </a:r>
          </a:p>
          <a:p>
            <a:pPr marL="182563" indent="-182563">
              <a:spcBef>
                <a:spcPts val="600"/>
              </a:spcBef>
              <a:buFont typeface="Wingdings" panose="05000000000000000000" pitchFamily="2" charset="2"/>
              <a:buChar char="§"/>
            </a:pPr>
            <a:r>
              <a:rPr lang="fr-FR" sz="1400" dirty="0"/>
              <a:t>recensement des agents admis à voter</a:t>
            </a:r>
            <a:br>
              <a:rPr lang="fr-FR" sz="1400" dirty="0"/>
            </a:br>
            <a:r>
              <a:rPr lang="fr-FR" sz="1400" dirty="0"/>
              <a:t>par correspondance</a:t>
            </a:r>
            <a:endParaRPr lang="fr-FR" sz="1400" dirty="0">
              <a:solidFill>
                <a:srgbClr val="FF0000"/>
              </a:solidFill>
            </a:endParaRPr>
          </a:p>
        </p:txBody>
      </p:sp>
      <p:sp>
        <p:nvSpPr>
          <p:cNvPr id="16" name="Signe Plus 15">
            <a:extLst>
              <a:ext uri="{FF2B5EF4-FFF2-40B4-BE49-F238E27FC236}">
                <a16:creationId xmlns:a16="http://schemas.microsoft.com/office/drawing/2014/main" id="{5ADA958A-ABD9-FFD8-6D3B-32E303F492E6}"/>
              </a:ext>
            </a:extLst>
          </p:cNvPr>
          <p:cNvSpPr/>
          <p:nvPr/>
        </p:nvSpPr>
        <p:spPr>
          <a:xfrm>
            <a:off x="1522733" y="4664738"/>
            <a:ext cx="459833" cy="469767"/>
          </a:xfrm>
          <a:prstGeom prst="mathPlus">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sp>
        <p:nvSpPr>
          <p:cNvPr id="17" name="Rectangle : coins arrondis 16">
            <a:extLst>
              <a:ext uri="{FF2B5EF4-FFF2-40B4-BE49-F238E27FC236}">
                <a16:creationId xmlns:a16="http://schemas.microsoft.com/office/drawing/2014/main" id="{99FBFF88-E432-B986-7521-C9E2264DAF45}"/>
              </a:ext>
            </a:extLst>
          </p:cNvPr>
          <p:cNvSpPr/>
          <p:nvPr/>
        </p:nvSpPr>
        <p:spPr>
          <a:xfrm>
            <a:off x="6592226" y="2000462"/>
            <a:ext cx="5134028" cy="4309694"/>
          </a:xfrm>
          <a:prstGeom prst="roundRect">
            <a:avLst>
              <a:gd name="adj" fmla="val 7580"/>
            </a:avLst>
          </a:prstGeom>
          <a:no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sp>
        <p:nvSpPr>
          <p:cNvPr id="18" name="ZoneTexte 6">
            <a:extLst>
              <a:ext uri="{FF2B5EF4-FFF2-40B4-BE49-F238E27FC236}">
                <a16:creationId xmlns:a16="http://schemas.microsoft.com/office/drawing/2014/main" id="{BC22CB20-078F-4330-00E5-11C6CA387AEE}"/>
              </a:ext>
            </a:extLst>
          </p:cNvPr>
          <p:cNvSpPr txBox="1"/>
          <p:nvPr/>
        </p:nvSpPr>
        <p:spPr>
          <a:xfrm>
            <a:off x="6718972" y="2108118"/>
            <a:ext cx="4917112" cy="3816429"/>
          </a:xfrm>
          <a:prstGeom prst="rect">
            <a:avLst/>
          </a:prstGeom>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1200"/>
              </a:spcAft>
            </a:pPr>
            <a:r>
              <a:rPr lang="fr-FR" sz="2000" b="1" dirty="0"/>
              <a:t>Vote électronique </a:t>
            </a:r>
            <a:r>
              <a:rPr lang="fr-FR" sz="1400" i="1" dirty="0"/>
              <a:t>(art. R.211-503 à R.211-584)</a:t>
            </a:r>
            <a:endParaRPr lang="fr-FR" sz="1800" i="1" dirty="0"/>
          </a:p>
          <a:p>
            <a:pPr marL="0" indent="0">
              <a:spcBef>
                <a:spcPts val="0"/>
              </a:spcBef>
              <a:spcAft>
                <a:spcPts val="600"/>
              </a:spcAft>
              <a:buFont typeface="Arial" panose="020B0604020202020204" pitchFamily="34" charset="0"/>
              <a:buNone/>
            </a:pPr>
            <a:r>
              <a:rPr lang="fr-FR" sz="1400" dirty="0"/>
              <a:t>Solution retenue sur décision de l’AT (arrêté), après avis du CST.</a:t>
            </a:r>
          </a:p>
          <a:p>
            <a:pPr marL="0" indent="0">
              <a:spcBef>
                <a:spcPts val="0"/>
              </a:spcBef>
              <a:spcAft>
                <a:spcPts val="600"/>
              </a:spcAft>
              <a:buFont typeface="Arial" panose="020B0604020202020204" pitchFamily="34" charset="0"/>
              <a:buNone/>
            </a:pPr>
            <a:r>
              <a:rPr lang="fr-FR" sz="1400" dirty="0"/>
              <a:t>Modalités d’organisation fixées de la même manière</a:t>
            </a:r>
          </a:p>
          <a:p>
            <a:pPr marL="0" indent="0">
              <a:spcBef>
                <a:spcPts val="0"/>
              </a:spcBef>
              <a:buFont typeface="Arial" panose="020B0604020202020204" pitchFamily="34" charset="0"/>
              <a:buNone/>
            </a:pPr>
            <a:endParaRPr lang="fr-FR" sz="1400" dirty="0"/>
          </a:p>
          <a:p>
            <a:pPr algn="just">
              <a:lnSpc>
                <a:spcPct val="100000"/>
              </a:lnSpc>
            </a:pPr>
            <a:r>
              <a:rPr lang="fr-FR" sz="1400" dirty="0"/>
              <a:t>2 marchés à prévoir : </a:t>
            </a:r>
          </a:p>
          <a:p>
            <a:pPr marL="182563" indent="-182563">
              <a:lnSpc>
                <a:spcPct val="100000"/>
              </a:lnSpc>
              <a:spcBef>
                <a:spcPts val="600"/>
              </a:spcBef>
              <a:buFont typeface="Wingdings" panose="05000000000000000000" pitchFamily="2" charset="2"/>
              <a:buChar char="§"/>
            </a:pPr>
            <a:r>
              <a:rPr lang="fr-FR" sz="1400" dirty="0"/>
              <a:t>1 pour la solution de vote électronique, </a:t>
            </a:r>
          </a:p>
          <a:p>
            <a:pPr marL="182563" indent="-182563">
              <a:lnSpc>
                <a:spcPct val="100000"/>
              </a:lnSpc>
              <a:spcBef>
                <a:spcPts val="600"/>
              </a:spcBef>
              <a:buFont typeface="Wingdings" panose="05000000000000000000" pitchFamily="2" charset="2"/>
              <a:buChar char="§"/>
            </a:pPr>
            <a:r>
              <a:rPr lang="fr-FR" sz="1400" dirty="0"/>
              <a:t>1 pour la mission d’expertise indépendante (obligatoire)</a:t>
            </a:r>
          </a:p>
          <a:p>
            <a:pPr algn="just">
              <a:lnSpc>
                <a:spcPct val="100000"/>
              </a:lnSpc>
            </a:pPr>
            <a:r>
              <a:rPr lang="fr-FR" sz="1400" dirty="0"/>
              <a:t> </a:t>
            </a:r>
          </a:p>
          <a:p>
            <a:pPr algn="just"/>
            <a:r>
              <a:rPr lang="fr-FR" sz="1400" dirty="0"/>
              <a:t>Durée du scrutin comprise entre 72h et 8 jours :</a:t>
            </a:r>
          </a:p>
          <a:p>
            <a:pPr marL="285750" indent="-285750">
              <a:lnSpc>
                <a:spcPct val="100000"/>
              </a:lnSpc>
              <a:spcBef>
                <a:spcPts val="600"/>
              </a:spcBef>
              <a:spcAft>
                <a:spcPts val="600"/>
              </a:spcAft>
              <a:buFont typeface="Wingdings" panose="05000000000000000000" pitchFamily="2" charset="2"/>
              <a:buChar char="§"/>
            </a:pPr>
            <a:r>
              <a:rPr lang="fr-FR" sz="1400" i="1" dirty="0"/>
              <a:t>Vigilance quant aux échéances selon la date d’ouverture du vote,</a:t>
            </a:r>
          </a:p>
          <a:p>
            <a:pPr marL="285750" indent="-285750">
              <a:lnSpc>
                <a:spcPct val="100000"/>
              </a:lnSpc>
              <a:spcAft>
                <a:spcPts val="600"/>
              </a:spcAft>
              <a:buFont typeface="Wingdings" panose="05000000000000000000" pitchFamily="2" charset="2"/>
              <a:buChar char="§"/>
            </a:pPr>
            <a:r>
              <a:rPr lang="fr-FR" sz="1400" i="1" dirty="0"/>
              <a:t>Accès au matériel informatique permettant aux agents de voter.</a:t>
            </a:r>
            <a:endParaRPr lang="fr-FR" sz="1400" dirty="0"/>
          </a:p>
        </p:txBody>
      </p:sp>
      <p:sp>
        <p:nvSpPr>
          <p:cNvPr id="19" name="Flèche : droite 18">
            <a:extLst>
              <a:ext uri="{FF2B5EF4-FFF2-40B4-BE49-F238E27FC236}">
                <a16:creationId xmlns:a16="http://schemas.microsoft.com/office/drawing/2014/main" id="{ABCE282E-3815-A6B7-C345-14685449E95E}"/>
              </a:ext>
            </a:extLst>
          </p:cNvPr>
          <p:cNvSpPr/>
          <p:nvPr/>
        </p:nvSpPr>
        <p:spPr>
          <a:xfrm>
            <a:off x="6008251" y="2102103"/>
            <a:ext cx="452054" cy="486333"/>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sp>
        <p:nvSpPr>
          <p:cNvPr id="20" name="Flèche : droite 19">
            <a:extLst>
              <a:ext uri="{FF2B5EF4-FFF2-40B4-BE49-F238E27FC236}">
                <a16:creationId xmlns:a16="http://schemas.microsoft.com/office/drawing/2014/main" id="{B00F4B86-5232-4E7D-3B29-6671312A438B}"/>
              </a:ext>
            </a:extLst>
          </p:cNvPr>
          <p:cNvSpPr/>
          <p:nvPr/>
        </p:nvSpPr>
        <p:spPr>
          <a:xfrm>
            <a:off x="267089" y="2106127"/>
            <a:ext cx="459834" cy="494703"/>
          </a:xfrm>
          <a:prstGeom prst="right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sp>
        <p:nvSpPr>
          <p:cNvPr id="11" name="ZoneTexte 10">
            <a:extLst>
              <a:ext uri="{FF2B5EF4-FFF2-40B4-BE49-F238E27FC236}">
                <a16:creationId xmlns:a16="http://schemas.microsoft.com/office/drawing/2014/main" id="{40F2D15A-79DE-94AA-FDEC-AF5BF1CE5C83}"/>
              </a:ext>
            </a:extLst>
          </p:cNvPr>
          <p:cNvSpPr txBox="1"/>
          <p:nvPr/>
        </p:nvSpPr>
        <p:spPr>
          <a:xfrm>
            <a:off x="890659" y="1525229"/>
            <a:ext cx="5049780" cy="400110"/>
          </a:xfrm>
          <a:prstGeom prst="rect">
            <a:avLst/>
          </a:prstGeom>
        </p:spPr>
        <p:txBody>
          <a:bodyPr wrap="none" rtlCol="0">
            <a:spAutoFit/>
          </a:bodyPr>
          <a:lstStyle/>
          <a:p>
            <a:pPr marL="0" indent="0">
              <a:spcBef>
                <a:spcPts val="0"/>
              </a:spcBef>
              <a:spcAft>
                <a:spcPts val="1200"/>
              </a:spcAft>
              <a:buFont typeface="Arial" panose="020B0604020202020204" pitchFamily="34" charset="0"/>
              <a:buNone/>
            </a:pPr>
            <a:r>
              <a:rPr lang="fr-FR" sz="2000" b="1" dirty="0">
                <a:solidFill>
                  <a:srgbClr val="0070C0"/>
                </a:solidFill>
              </a:rPr>
              <a:t>Les modalités de vote – 2 possibilités : </a:t>
            </a:r>
          </a:p>
        </p:txBody>
      </p:sp>
    </p:spTree>
    <p:extLst>
      <p:ext uri="{BB962C8B-B14F-4D97-AF65-F5344CB8AC3E}">
        <p14:creationId xmlns:p14="http://schemas.microsoft.com/office/powerpoint/2010/main" val="3941014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60F1C666-309C-20D6-9A94-4E7101820527}"/>
              </a:ext>
            </a:extLst>
          </p:cNvPr>
          <p:cNvSpPr>
            <a:spLocks noGrp="1"/>
          </p:cNvSpPr>
          <p:nvPr>
            <p:ph type="title"/>
          </p:nvPr>
        </p:nvSpPr>
        <p:spPr>
          <a:xfrm>
            <a:off x="461120" y="585788"/>
            <a:ext cx="11621343" cy="582612"/>
          </a:xfrm>
        </p:spPr>
        <p:txBody>
          <a:bodyPr/>
          <a:lstStyle/>
          <a:p>
            <a:r>
              <a:rPr lang="fr-FR" sz="3600" dirty="0"/>
              <a:t>3. Les différentes phases des élections professionnelles</a:t>
            </a:r>
            <a:br>
              <a:rPr lang="fr-FR" sz="3600" dirty="0"/>
            </a:br>
            <a:r>
              <a:rPr lang="fr-FR" sz="3600" dirty="0"/>
              <a:t> </a:t>
            </a:r>
            <a:br>
              <a:rPr lang="fr-FR" sz="3600" dirty="0"/>
            </a:br>
            <a:endParaRPr lang="fr-FR" sz="3600" dirty="0"/>
          </a:p>
        </p:txBody>
      </p:sp>
      <p:sp>
        <p:nvSpPr>
          <p:cNvPr id="3" name="Espace réservé du texte 2"/>
          <p:cNvSpPr>
            <a:spLocks noGrp="1"/>
          </p:cNvSpPr>
          <p:nvPr>
            <p:ph type="body" sz="quarter" idx="11"/>
          </p:nvPr>
        </p:nvSpPr>
        <p:spPr>
          <a:xfrm>
            <a:off x="461120" y="2404872"/>
            <a:ext cx="10894142" cy="3523740"/>
          </a:xfrm>
        </p:spPr>
        <p:txBody>
          <a:bodyPr/>
          <a:lstStyle/>
          <a:p>
            <a:pPr marL="342900" indent="-342900" algn="just">
              <a:buAutoNum type="arabicParenR"/>
            </a:pPr>
            <a:r>
              <a:rPr lang="fr-FR" sz="1800" dirty="0"/>
              <a:t>Délibérations à prendre après consultation des OS, au moins 6 mois avant la date du scrutin (</a:t>
            </a:r>
            <a:r>
              <a:rPr lang="fr-FR" sz="1800" i="1" dirty="0"/>
              <a:t>art R.252-35 du CGFP) 	</a:t>
            </a:r>
            <a:r>
              <a:rPr lang="fr-FR" sz="1800" i="1" dirty="0">
                <a:solidFill>
                  <a:srgbClr val="FF0000"/>
                </a:solidFill>
              </a:rPr>
              <a:t>	</a:t>
            </a:r>
          </a:p>
          <a:p>
            <a:pPr marL="971550" lvl="1" indent="-285750" algn="just">
              <a:buFont typeface="Wingdings" panose="05000000000000000000" pitchFamily="2" charset="2"/>
              <a:buChar char="Ø"/>
            </a:pPr>
            <a:r>
              <a:rPr lang="fr-FR" sz="1800" b="1" dirty="0"/>
              <a:t>Délibération fixant la composition du CST </a:t>
            </a:r>
            <a:r>
              <a:rPr lang="fr-FR" sz="1800" dirty="0"/>
              <a:t>(nombre de représentants du personnel titulaires au CST, maintien / institution ou non du paritarisme numérique entre les 2 collèges, recueil ou non des voix des représentants de la collectivité),</a:t>
            </a:r>
          </a:p>
          <a:p>
            <a:pPr marL="971550" lvl="1" indent="-285750">
              <a:buFont typeface="Wingdings" panose="05000000000000000000" pitchFamily="2" charset="2"/>
              <a:buChar char="Ø"/>
            </a:pPr>
            <a:r>
              <a:rPr lang="fr-FR" sz="1800" dirty="0"/>
              <a:t>En cas de création </a:t>
            </a:r>
            <a:r>
              <a:rPr lang="fr-FR" sz="1800" b="1" dirty="0"/>
              <a:t>d’une F3SCT, délibération fixant sa composition.</a:t>
            </a:r>
          </a:p>
          <a:p>
            <a:pPr lvl="1" indent="0">
              <a:buNone/>
            </a:pPr>
            <a:endParaRPr lang="fr-FR" sz="1800" b="1" dirty="0"/>
          </a:p>
          <a:p>
            <a:r>
              <a:rPr lang="fr-FR" sz="1800" dirty="0"/>
              <a:t>2) Autres délibérations</a:t>
            </a:r>
          </a:p>
          <a:p>
            <a:pPr marL="971550" lvl="1" indent="-285750">
              <a:buFont typeface="Wingdings" panose="05000000000000000000" pitchFamily="2" charset="2"/>
              <a:buChar char="Ø"/>
            </a:pPr>
            <a:r>
              <a:rPr lang="fr-FR" sz="1800" b="0" i="0" u="none" strike="noStrike" baseline="0" dirty="0">
                <a:latin typeface="Aptos Narrow" panose="020B0004020202020204" pitchFamily="34" charset="0"/>
              </a:rPr>
              <a:t>D</a:t>
            </a:r>
            <a:r>
              <a:rPr lang="fr-FR" sz="1800" b="0" i="0" u="none" strike="noStrike" baseline="0" dirty="0"/>
              <a:t>élibération autorisant l’autorité territoriale à ester en justice pour tout litige lié aux élections professionnelles</a:t>
            </a:r>
            <a:r>
              <a:rPr lang="fr-FR" sz="1800" dirty="0"/>
              <a:t>,</a:t>
            </a:r>
            <a:endParaRPr lang="fr-FR" sz="1800" b="0" i="0" u="none" strike="noStrike" baseline="0" dirty="0"/>
          </a:p>
          <a:p>
            <a:pPr marL="971550" lvl="1" indent="-285750">
              <a:buFont typeface="Wingdings" panose="05000000000000000000" pitchFamily="2" charset="2"/>
              <a:buChar char="Ø"/>
            </a:pPr>
            <a:r>
              <a:rPr lang="fr-FR" sz="1800" dirty="0"/>
              <a:t>Le cas échéant, délibérations concordantes dans le cadre de la création d’un CST commun.</a:t>
            </a:r>
          </a:p>
          <a:p>
            <a:pPr algn="just"/>
            <a:r>
              <a:rPr lang="fr-FR" sz="1800" dirty="0"/>
              <a:t>	</a:t>
            </a:r>
          </a:p>
          <a:p>
            <a:pPr algn="just"/>
            <a:endParaRPr lang="fr-FR" sz="1800" dirty="0"/>
          </a:p>
          <a:p>
            <a:endParaRPr lang="fr-FR" sz="1800" b="1" dirty="0"/>
          </a:p>
        </p:txBody>
      </p:sp>
      <p:sp>
        <p:nvSpPr>
          <p:cNvPr id="4" name="Ellipse 3">
            <a:extLst>
              <a:ext uri="{FF2B5EF4-FFF2-40B4-BE49-F238E27FC236}">
                <a16:creationId xmlns:a16="http://schemas.microsoft.com/office/drawing/2014/main" id="{64382C47-2B9C-4763-A888-BCD8DEB20722}"/>
              </a:ext>
            </a:extLst>
          </p:cNvPr>
          <p:cNvSpPr/>
          <p:nvPr/>
        </p:nvSpPr>
        <p:spPr>
          <a:xfrm>
            <a:off x="8138160" y="2688336"/>
            <a:ext cx="2386584" cy="84124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texte 3">
            <a:extLst>
              <a:ext uri="{FF2B5EF4-FFF2-40B4-BE49-F238E27FC236}">
                <a16:creationId xmlns:a16="http://schemas.microsoft.com/office/drawing/2014/main" id="{4B3A41BC-FCE3-F390-F3F7-76DD6BC5B23A}"/>
              </a:ext>
            </a:extLst>
          </p:cNvPr>
          <p:cNvSpPr>
            <a:spLocks noGrp="1"/>
          </p:cNvSpPr>
          <p:nvPr>
            <p:ph type="body" sz="quarter" idx="12"/>
          </p:nvPr>
        </p:nvSpPr>
        <p:spPr>
          <a:xfrm>
            <a:off x="855662" y="1753132"/>
            <a:ext cx="10454177" cy="382088"/>
          </a:xfrm>
        </p:spPr>
        <p:txBody>
          <a:bodyPr/>
          <a:lstStyle/>
          <a:p>
            <a:r>
              <a:rPr lang="fr-FR" sz="2000" b="1" dirty="0">
                <a:solidFill>
                  <a:srgbClr val="0070C0"/>
                </a:solidFill>
              </a:rPr>
              <a:t>Les délibérations à adopter par l’organe délibérant</a:t>
            </a:r>
            <a:endParaRPr lang="fr-FR" sz="2000" dirty="0">
              <a:solidFill>
                <a:srgbClr val="0070C0"/>
              </a:solidFill>
            </a:endParaRPr>
          </a:p>
          <a:p>
            <a:endParaRPr lang="fr-FR" sz="1400" dirty="0"/>
          </a:p>
        </p:txBody>
      </p:sp>
    </p:spTree>
    <p:extLst>
      <p:ext uri="{BB962C8B-B14F-4D97-AF65-F5344CB8AC3E}">
        <p14:creationId xmlns:p14="http://schemas.microsoft.com/office/powerpoint/2010/main" val="2381626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12A7076E-6A6E-F12D-F5FD-A1769A1DA169}"/>
              </a:ext>
            </a:extLst>
          </p:cNvPr>
          <p:cNvSpPr>
            <a:spLocks noGrp="1"/>
          </p:cNvSpPr>
          <p:nvPr>
            <p:ph type="title"/>
          </p:nvPr>
        </p:nvSpPr>
        <p:spPr>
          <a:xfrm>
            <a:off x="461120" y="585788"/>
            <a:ext cx="11621343" cy="582612"/>
          </a:xfrm>
        </p:spPr>
        <p:txBody>
          <a:bodyPr/>
          <a:lstStyle/>
          <a:p>
            <a:r>
              <a:rPr lang="fr-FR" sz="3600" dirty="0"/>
              <a:t>3. Les différentes phases des élections professionnelles</a:t>
            </a:r>
            <a:br>
              <a:rPr lang="fr-FR" sz="3600" dirty="0"/>
            </a:br>
            <a:r>
              <a:rPr lang="fr-FR" sz="3600" dirty="0"/>
              <a:t> </a:t>
            </a:r>
            <a:br>
              <a:rPr lang="fr-FR" sz="3600" dirty="0"/>
            </a:br>
            <a:endParaRPr lang="fr-FR" sz="3600" dirty="0"/>
          </a:p>
        </p:txBody>
      </p:sp>
      <p:sp>
        <p:nvSpPr>
          <p:cNvPr id="3" name="Espace réservé du texte 2"/>
          <p:cNvSpPr>
            <a:spLocks noGrp="1"/>
          </p:cNvSpPr>
          <p:nvPr>
            <p:ph type="body" sz="quarter" idx="11"/>
          </p:nvPr>
        </p:nvSpPr>
        <p:spPr>
          <a:xfrm>
            <a:off x="461120" y="2404872"/>
            <a:ext cx="10894142" cy="3867340"/>
          </a:xfrm>
        </p:spPr>
        <p:txBody>
          <a:bodyPr/>
          <a:lstStyle/>
          <a:p>
            <a:pPr marL="342900" indent="-342900" algn="just">
              <a:buAutoNum type="arabicParenR"/>
            </a:pPr>
            <a:r>
              <a:rPr lang="fr-FR" sz="1800" dirty="0"/>
              <a:t>Arrêtés à prendre </a:t>
            </a:r>
            <a:r>
              <a:rPr lang="fr-FR" sz="1800" b="1" dirty="0"/>
              <a:t>avant le scrutin</a:t>
            </a:r>
          </a:p>
          <a:p>
            <a:pPr algn="just"/>
            <a:endParaRPr lang="fr-FR" sz="800" b="1" dirty="0"/>
          </a:p>
          <a:p>
            <a:pPr marL="971550" lvl="1" indent="-285750">
              <a:buFont typeface="Wingdings" panose="05000000000000000000" pitchFamily="2" charset="2"/>
              <a:buChar char="Ø"/>
            </a:pPr>
            <a:r>
              <a:rPr lang="fr-FR" sz="1800" b="0" i="0" u="none" strike="noStrike" baseline="0" dirty="0">
                <a:solidFill>
                  <a:srgbClr val="000000"/>
                </a:solidFill>
                <a:latin typeface="Aptos Narrow" panose="020B0004020202020204" pitchFamily="34" charset="0"/>
              </a:rPr>
              <a:t> </a:t>
            </a:r>
            <a:r>
              <a:rPr lang="fr-FR" sz="1800" b="0" i="0" u="none" strike="noStrike" baseline="0" dirty="0">
                <a:solidFill>
                  <a:srgbClr val="000000"/>
                </a:solidFill>
              </a:rPr>
              <a:t>Arrêté portant délégation de signature à un ou des agents pour délivrer le récépissé de dépôt des listes de candidats,</a:t>
            </a:r>
          </a:p>
          <a:p>
            <a:pPr marL="971550" lvl="1" indent="-285750">
              <a:buFont typeface="Wingdings" panose="05000000000000000000" pitchFamily="2" charset="2"/>
              <a:buChar char="Ø"/>
            </a:pPr>
            <a:r>
              <a:rPr lang="fr-FR" sz="1800" b="0" i="0" u="none" strike="noStrike" baseline="0" dirty="0">
                <a:solidFill>
                  <a:srgbClr val="000000"/>
                </a:solidFill>
                <a:latin typeface="Aptos Narrow" panose="020B0004020202020204" pitchFamily="34" charset="0"/>
              </a:rPr>
              <a:t> </a:t>
            </a:r>
            <a:r>
              <a:rPr lang="fr-FR" sz="1800" b="0" i="0" u="none" strike="noStrike" baseline="0" dirty="0">
                <a:solidFill>
                  <a:srgbClr val="000000"/>
                </a:solidFill>
              </a:rPr>
              <a:t>Arrêté instituant un bureau central de vote et le cas échéant un ou des bureaux secondaires et portant constitution du ou des bureaux de vote,</a:t>
            </a:r>
          </a:p>
          <a:p>
            <a:pPr marL="971550" lvl="1" indent="-285750">
              <a:buFont typeface="Wingdings" panose="05000000000000000000" pitchFamily="2" charset="2"/>
              <a:buChar char="Ø"/>
            </a:pPr>
            <a:r>
              <a:rPr lang="fr-FR" sz="1800" b="0" i="0" u="none" strike="noStrike" baseline="0" dirty="0">
                <a:solidFill>
                  <a:srgbClr val="000000"/>
                </a:solidFill>
                <a:latin typeface="Aptos Narrow" panose="020B0004020202020204" pitchFamily="34" charset="0"/>
              </a:rPr>
              <a:t> </a:t>
            </a:r>
            <a:r>
              <a:rPr lang="fr-FR" sz="1800" b="0" i="0" u="none" strike="noStrike" baseline="0" dirty="0">
                <a:solidFill>
                  <a:srgbClr val="000000"/>
                </a:solidFill>
              </a:rPr>
              <a:t>Arrêté instituant les horaires d’ouverture et de fermeture des bureaux de vote. </a:t>
            </a:r>
          </a:p>
          <a:p>
            <a:endParaRPr lang="fr-FR" sz="1800" b="0" i="0" u="none" strike="noStrike" baseline="0" dirty="0">
              <a:solidFill>
                <a:srgbClr val="000000"/>
              </a:solidFill>
            </a:endParaRPr>
          </a:p>
          <a:p>
            <a:r>
              <a:rPr lang="fr-FR" sz="1800" i="0" u="none" strike="noStrike" baseline="0" dirty="0"/>
              <a:t>2) Arrêtés à prendre après le scrutin :</a:t>
            </a:r>
          </a:p>
          <a:p>
            <a:endParaRPr lang="fr-FR" sz="800" i="0" u="none" strike="noStrike" baseline="0" dirty="0"/>
          </a:p>
          <a:p>
            <a:pPr marL="971550" lvl="1" indent="-285750">
              <a:buFont typeface="Wingdings" panose="05000000000000000000" pitchFamily="2" charset="2"/>
              <a:buChar char="Ø"/>
            </a:pPr>
            <a:r>
              <a:rPr lang="fr-FR" sz="1800" b="0" i="0" u="none" strike="noStrike" baseline="0" dirty="0">
                <a:latin typeface="Aptos Narrow" panose="020B0004020202020204" pitchFamily="34" charset="0"/>
              </a:rPr>
              <a:t> </a:t>
            </a:r>
            <a:r>
              <a:rPr lang="fr-FR" sz="1800" b="0" i="0" u="none" strike="noStrike" baseline="0" dirty="0"/>
              <a:t>Arrêté de désignation des membres composant le CST,</a:t>
            </a:r>
          </a:p>
          <a:p>
            <a:pPr marL="971550" lvl="1" indent="-285750">
              <a:buFont typeface="Wingdings" panose="05000000000000000000" pitchFamily="2" charset="2"/>
              <a:buChar char="Ø"/>
            </a:pPr>
            <a:r>
              <a:rPr lang="fr-FR" sz="1800" b="0" i="0" u="none" strike="noStrike" baseline="0" dirty="0">
                <a:latin typeface="Aptos Narrow" panose="020B0004020202020204" pitchFamily="34" charset="0"/>
              </a:rPr>
              <a:t> </a:t>
            </a:r>
            <a:r>
              <a:rPr lang="fr-FR" sz="1800" b="0" i="0" u="none" strike="noStrike" baseline="0" dirty="0"/>
              <a:t>Le cas échéant, arrêté </a:t>
            </a:r>
            <a:r>
              <a:rPr lang="fr-FR" sz="1800" dirty="0"/>
              <a:t>de</a:t>
            </a:r>
            <a:r>
              <a:rPr lang="fr-FR" sz="1800" b="0" i="0" u="none" strike="noStrike" baseline="0" dirty="0"/>
              <a:t> désignation des membres composant de la F3SCT.</a:t>
            </a:r>
          </a:p>
          <a:p>
            <a:pPr algn="just"/>
            <a:endParaRPr lang="fr-FR" sz="1800" dirty="0"/>
          </a:p>
          <a:p>
            <a:pPr algn="just"/>
            <a:endParaRPr lang="fr-FR" sz="1800" dirty="0"/>
          </a:p>
          <a:p>
            <a:pPr algn="just"/>
            <a:r>
              <a:rPr lang="fr-FR" sz="1800" dirty="0"/>
              <a:t>	</a:t>
            </a:r>
          </a:p>
          <a:p>
            <a:pPr algn="just"/>
            <a:endParaRPr lang="fr-FR" sz="1800" dirty="0"/>
          </a:p>
          <a:p>
            <a:endParaRPr lang="fr-FR" sz="1800" b="1" dirty="0"/>
          </a:p>
        </p:txBody>
      </p:sp>
      <p:sp>
        <p:nvSpPr>
          <p:cNvPr id="4" name="Ellipse 3">
            <a:extLst>
              <a:ext uri="{FF2B5EF4-FFF2-40B4-BE49-F238E27FC236}">
                <a16:creationId xmlns:a16="http://schemas.microsoft.com/office/drawing/2014/main" id="{64382C47-2B9C-4763-A888-BCD8DEB20722}"/>
              </a:ext>
            </a:extLst>
          </p:cNvPr>
          <p:cNvSpPr/>
          <p:nvPr/>
        </p:nvSpPr>
        <p:spPr>
          <a:xfrm>
            <a:off x="8138160" y="2688336"/>
            <a:ext cx="2386584" cy="84124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texte 3">
            <a:extLst>
              <a:ext uri="{FF2B5EF4-FFF2-40B4-BE49-F238E27FC236}">
                <a16:creationId xmlns:a16="http://schemas.microsoft.com/office/drawing/2014/main" id="{4B3A41BC-FCE3-F390-F3F7-76DD6BC5B23A}"/>
              </a:ext>
            </a:extLst>
          </p:cNvPr>
          <p:cNvSpPr>
            <a:spLocks noGrp="1"/>
          </p:cNvSpPr>
          <p:nvPr>
            <p:ph type="body" sz="quarter" idx="12"/>
          </p:nvPr>
        </p:nvSpPr>
        <p:spPr>
          <a:xfrm>
            <a:off x="855662" y="1753132"/>
            <a:ext cx="10454177" cy="382088"/>
          </a:xfrm>
        </p:spPr>
        <p:txBody>
          <a:bodyPr/>
          <a:lstStyle/>
          <a:p>
            <a:r>
              <a:rPr lang="fr-FR" sz="2000" b="1" dirty="0">
                <a:solidFill>
                  <a:srgbClr val="0070C0"/>
                </a:solidFill>
              </a:rPr>
              <a:t>Les arrêtés à prendre par l’autorité territoriale</a:t>
            </a:r>
            <a:endParaRPr lang="fr-FR" sz="1800" dirty="0">
              <a:solidFill>
                <a:srgbClr val="0070C0"/>
              </a:solidFill>
            </a:endParaRPr>
          </a:p>
          <a:p>
            <a:endParaRPr lang="fr-FR" sz="1400" dirty="0"/>
          </a:p>
        </p:txBody>
      </p:sp>
    </p:spTree>
    <p:extLst>
      <p:ext uri="{BB962C8B-B14F-4D97-AF65-F5344CB8AC3E}">
        <p14:creationId xmlns:p14="http://schemas.microsoft.com/office/powerpoint/2010/main" val="2827468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94C15972-D7DB-E79A-BFC2-C5D3BAB8865E}"/>
              </a:ext>
            </a:extLst>
          </p:cNvPr>
          <p:cNvSpPr txBox="1"/>
          <p:nvPr/>
        </p:nvSpPr>
        <p:spPr>
          <a:xfrm>
            <a:off x="486918" y="437387"/>
            <a:ext cx="6636258" cy="1569660"/>
          </a:xfrm>
          <a:prstGeom prst="rect">
            <a:avLst/>
          </a:prstGeom>
          <a:noFill/>
        </p:spPr>
        <p:txBody>
          <a:bodyPr wrap="square">
            <a:spAutoFit/>
          </a:bodyPr>
          <a:lstStyle/>
          <a:p>
            <a:r>
              <a:rPr kumimoji="0" lang="fr-FR" sz="3200" b="1" i="0" u="none" strike="noStrike" kern="1200" cap="none" spc="0" normalizeH="0" baseline="0" noProof="0" dirty="0">
                <a:ln>
                  <a:noFill/>
                </a:ln>
                <a:solidFill>
                  <a:srgbClr val="E84245"/>
                </a:solidFill>
                <a:effectLst/>
                <a:uLnTx/>
                <a:uFillTx/>
                <a:latin typeface="Trebuchet MS"/>
                <a:ea typeface="+mj-ea"/>
              </a:rPr>
              <a:t>L’organisation des élections professionnelles pour les CST locaux</a:t>
            </a:r>
            <a:endParaRPr lang="fr-FR" dirty="0"/>
          </a:p>
        </p:txBody>
      </p:sp>
      <p:sp>
        <p:nvSpPr>
          <p:cNvPr id="9" name="object 7">
            <a:extLst>
              <a:ext uri="{FF2B5EF4-FFF2-40B4-BE49-F238E27FC236}">
                <a16:creationId xmlns:a16="http://schemas.microsoft.com/office/drawing/2014/main" id="{17A887E8-7E4F-28DF-EBCC-7513B5F8651F}"/>
              </a:ext>
            </a:extLst>
          </p:cNvPr>
          <p:cNvSpPr txBox="1"/>
          <p:nvPr/>
        </p:nvSpPr>
        <p:spPr>
          <a:xfrm>
            <a:off x="8230864" y="2546113"/>
            <a:ext cx="3025140" cy="1256113"/>
          </a:xfrm>
          <a:prstGeom prst="rect">
            <a:avLst/>
          </a:prstGeom>
        </p:spPr>
        <p:txBody>
          <a:bodyPr vert="horz" wrap="square" lIns="0" tIns="12065" rIns="0" bIns="0" rtlCol="0">
            <a:spAutoFit/>
          </a:bodyPr>
          <a:lstStyle/>
          <a:p>
            <a:pPr marL="12700" algn="ctr">
              <a:lnSpc>
                <a:spcPct val="100000"/>
              </a:lnSpc>
              <a:spcBef>
                <a:spcPts val="95"/>
              </a:spcBef>
            </a:pPr>
            <a:r>
              <a:rPr lang="fr-FR" sz="4000" b="1" spc="-10" dirty="0">
                <a:solidFill>
                  <a:srgbClr val="FFFFFF"/>
                </a:solidFill>
                <a:latin typeface="Trebuchet MS"/>
                <a:cs typeface="Trebuchet MS"/>
              </a:rPr>
              <a:t>Contacts</a:t>
            </a:r>
          </a:p>
          <a:p>
            <a:pPr marL="12700" algn="ctr">
              <a:lnSpc>
                <a:spcPct val="100000"/>
              </a:lnSpc>
              <a:spcBef>
                <a:spcPts val="95"/>
              </a:spcBef>
            </a:pPr>
            <a:r>
              <a:rPr lang="fr-FR" sz="4000" b="1" spc="-10" dirty="0">
                <a:solidFill>
                  <a:srgbClr val="FFFFFF"/>
                </a:solidFill>
                <a:latin typeface="Trebuchet MS"/>
                <a:cs typeface="Trebuchet MS"/>
              </a:rPr>
              <a:t>CDG 59</a:t>
            </a:r>
            <a:endParaRPr sz="4000" dirty="0">
              <a:latin typeface="Trebuchet MS"/>
              <a:cs typeface="Trebuchet MS"/>
            </a:endParaRPr>
          </a:p>
        </p:txBody>
      </p:sp>
      <p:pic>
        <p:nvPicPr>
          <p:cNvPr id="10" name="object 9">
            <a:extLst>
              <a:ext uri="{FF2B5EF4-FFF2-40B4-BE49-F238E27FC236}">
                <a16:creationId xmlns:a16="http://schemas.microsoft.com/office/drawing/2014/main" id="{DA9CE288-C857-54DF-8B94-C0FB5D001E29}"/>
              </a:ext>
            </a:extLst>
          </p:cNvPr>
          <p:cNvPicPr/>
          <p:nvPr/>
        </p:nvPicPr>
        <p:blipFill>
          <a:blip r:embed="rId2" cstate="print"/>
          <a:stretch>
            <a:fillRect/>
          </a:stretch>
        </p:blipFill>
        <p:spPr>
          <a:xfrm>
            <a:off x="9359387" y="1690086"/>
            <a:ext cx="768094" cy="746759"/>
          </a:xfrm>
          <a:prstGeom prst="rect">
            <a:avLst/>
          </a:prstGeom>
        </p:spPr>
      </p:pic>
      <p:sp>
        <p:nvSpPr>
          <p:cNvPr id="13" name="ZoneTexte 12">
            <a:extLst>
              <a:ext uri="{FF2B5EF4-FFF2-40B4-BE49-F238E27FC236}">
                <a16:creationId xmlns:a16="http://schemas.microsoft.com/office/drawing/2014/main" id="{9D400489-3B55-1423-C1EB-583D3CDA29D1}"/>
              </a:ext>
            </a:extLst>
          </p:cNvPr>
          <p:cNvSpPr txBox="1"/>
          <p:nvPr/>
        </p:nvSpPr>
        <p:spPr>
          <a:xfrm>
            <a:off x="486918" y="2570848"/>
            <a:ext cx="6489953" cy="1590628"/>
          </a:xfrm>
          <a:prstGeom prst="rect">
            <a:avLst/>
          </a:prstGeom>
          <a:noFill/>
        </p:spPr>
        <p:txBody>
          <a:bodyPr wrap="square">
            <a:spAutoFit/>
          </a:bodyPr>
          <a:lstStyle/>
          <a:p>
            <a:pPr marL="12700" marR="5080" indent="-635">
              <a:lnSpc>
                <a:spcPct val="150000"/>
              </a:lnSpc>
              <a:spcBef>
                <a:spcPts val="100"/>
              </a:spcBef>
            </a:pPr>
            <a:r>
              <a:rPr lang="fr-FR" sz="1800" dirty="0">
                <a:latin typeface="Trebuchet MS"/>
                <a:cs typeface="Trebuchet MS"/>
              </a:rPr>
              <a:t>Myriam VANRAST – Directrice concours emploi et organisation</a:t>
            </a:r>
          </a:p>
          <a:p>
            <a:pPr marL="12700" marR="5080" indent="-635">
              <a:spcBef>
                <a:spcPts val="100"/>
              </a:spcBef>
            </a:pPr>
            <a:endParaRPr lang="fr-FR" sz="1800" dirty="0">
              <a:latin typeface="Trebuchet MS"/>
              <a:cs typeface="Trebuchet MS"/>
            </a:endParaRPr>
          </a:p>
          <a:p>
            <a:pPr marL="12700" marR="5080" indent="-635">
              <a:lnSpc>
                <a:spcPct val="150000"/>
              </a:lnSpc>
              <a:spcBef>
                <a:spcPts val="100"/>
              </a:spcBef>
            </a:pPr>
            <a:r>
              <a:rPr lang="fr-FR" sz="1800" dirty="0">
                <a:latin typeface="Trebuchet MS"/>
                <a:cs typeface="Trebuchet MS"/>
              </a:rPr>
              <a:t>Céline TARTARE – Responsable Service Prospective &amp; Accompagnement des Organisations</a:t>
            </a:r>
          </a:p>
        </p:txBody>
      </p:sp>
    </p:spTree>
    <p:extLst>
      <p:ext uri="{BB962C8B-B14F-4D97-AF65-F5344CB8AC3E}">
        <p14:creationId xmlns:p14="http://schemas.microsoft.com/office/powerpoint/2010/main" val="4146948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12A7076E-6A6E-F12D-F5FD-A1769A1DA169}"/>
              </a:ext>
            </a:extLst>
          </p:cNvPr>
          <p:cNvSpPr>
            <a:spLocks noGrp="1"/>
          </p:cNvSpPr>
          <p:nvPr>
            <p:ph type="title"/>
          </p:nvPr>
        </p:nvSpPr>
        <p:spPr>
          <a:xfrm>
            <a:off x="461120" y="585788"/>
            <a:ext cx="11621343" cy="582612"/>
          </a:xfrm>
        </p:spPr>
        <p:txBody>
          <a:bodyPr/>
          <a:lstStyle/>
          <a:p>
            <a:r>
              <a:rPr lang="fr-FR" sz="3600" dirty="0"/>
              <a:t>3. Les différentes phases des élections professionnelles</a:t>
            </a:r>
            <a:br>
              <a:rPr lang="fr-FR" sz="3600" dirty="0"/>
            </a:br>
            <a:r>
              <a:rPr lang="fr-FR" sz="3600" dirty="0"/>
              <a:t> </a:t>
            </a:r>
            <a:br>
              <a:rPr lang="fr-FR" sz="3600" dirty="0"/>
            </a:br>
            <a:endParaRPr lang="fr-FR" sz="3600" dirty="0"/>
          </a:p>
        </p:txBody>
      </p:sp>
      <p:sp>
        <p:nvSpPr>
          <p:cNvPr id="3" name="Espace réservé du texte 2"/>
          <p:cNvSpPr>
            <a:spLocks noGrp="1"/>
          </p:cNvSpPr>
          <p:nvPr>
            <p:ph type="body" sz="quarter" idx="11"/>
          </p:nvPr>
        </p:nvSpPr>
        <p:spPr>
          <a:xfrm>
            <a:off x="461120" y="2160314"/>
            <a:ext cx="10894142" cy="3523740"/>
          </a:xfrm>
        </p:spPr>
        <p:txBody>
          <a:bodyPr/>
          <a:lstStyle/>
          <a:p>
            <a:pPr algn="just"/>
            <a:r>
              <a:rPr lang="fr-FR" sz="1800" b="1" dirty="0"/>
              <a:t>Sont électeurs tous les agents exerçant leurs fonctions dans le périmètre du CST et qui remplissent les conditions </a:t>
            </a:r>
            <a:r>
              <a:rPr lang="fr-FR" sz="1800" b="1" u="sng" dirty="0"/>
              <a:t>à la date du scrutin</a:t>
            </a:r>
            <a:r>
              <a:rPr lang="fr-FR" sz="1800" dirty="0"/>
              <a:t>.</a:t>
            </a:r>
          </a:p>
          <a:p>
            <a:pPr algn="just"/>
            <a:endParaRPr lang="fr-FR" sz="800" dirty="0"/>
          </a:p>
          <a:p>
            <a:pPr marL="285750" indent="-285750" algn="just">
              <a:buFont typeface="Wingdings" panose="05000000000000000000" pitchFamily="2" charset="2"/>
              <a:buChar char="Ø"/>
            </a:pPr>
            <a:r>
              <a:rPr lang="fr-FR" sz="1800" b="1" dirty="0"/>
              <a:t>Elaboration et publicité</a:t>
            </a:r>
            <a:r>
              <a:rPr lang="fr-FR" sz="1800" b="1" dirty="0">
                <a:solidFill>
                  <a:srgbClr val="FF0000"/>
                </a:solidFill>
              </a:rPr>
              <a:t> </a:t>
            </a:r>
            <a:r>
              <a:rPr lang="fr-FR" sz="1800" b="1" dirty="0"/>
              <a:t>de la liste électorale </a:t>
            </a:r>
          </a:p>
          <a:p>
            <a:pPr algn="just"/>
            <a:r>
              <a:rPr lang="fr-FR" sz="1800" dirty="0"/>
              <a:t>Etablie par l’autorité territoriale organisatrice du scrutin et </a:t>
            </a:r>
            <a:r>
              <a:rPr lang="fr-FR" sz="1800" b="1" dirty="0"/>
              <a:t>affichée dans les locaux administratifs destinés au personnel au moins 60 jours avant la date du scrutin</a:t>
            </a:r>
          </a:p>
          <a:p>
            <a:pPr algn="just"/>
            <a:r>
              <a:rPr lang="fr-FR" sz="1800" dirty="0"/>
              <a:t>Présentée par ordre alphabétique, avec : nom d’usage, de naissance, prénom(s), genre, grade ou emploi, affectation</a:t>
            </a:r>
          </a:p>
          <a:p>
            <a:pPr algn="just"/>
            <a:r>
              <a:rPr lang="fr-FR" sz="1800" dirty="0"/>
              <a:t>	</a:t>
            </a:r>
          </a:p>
          <a:p>
            <a:pPr algn="just"/>
            <a:endParaRPr lang="fr-FR" sz="1800" dirty="0"/>
          </a:p>
          <a:p>
            <a:pPr algn="just"/>
            <a:endParaRPr lang="fr-FR" sz="1800" dirty="0"/>
          </a:p>
          <a:p>
            <a:pPr algn="just"/>
            <a:r>
              <a:rPr lang="fr-FR" sz="1600" dirty="0"/>
              <a:t>Votre établissement a la possibilité d’utiliser les données mises à disposition par le CDG dans le cadre du lancement de la campagne d’utilisation des listes pour l’ensemble des collectivités et établissements affiliés.</a:t>
            </a:r>
          </a:p>
          <a:p>
            <a:pPr algn="just"/>
            <a:endParaRPr lang="fr-FR" sz="1800" dirty="0"/>
          </a:p>
          <a:p>
            <a:pPr algn="just"/>
            <a:endParaRPr lang="fr-FR" sz="1800" dirty="0"/>
          </a:p>
          <a:p>
            <a:pPr algn="just"/>
            <a:r>
              <a:rPr lang="fr-FR" sz="1800" dirty="0"/>
              <a:t>	</a:t>
            </a:r>
          </a:p>
          <a:p>
            <a:pPr algn="just"/>
            <a:endParaRPr lang="fr-FR" sz="1800" dirty="0"/>
          </a:p>
          <a:p>
            <a:endParaRPr lang="fr-FR" sz="1800" b="1" dirty="0"/>
          </a:p>
        </p:txBody>
      </p:sp>
      <p:sp>
        <p:nvSpPr>
          <p:cNvPr id="4" name="Ellipse 3">
            <a:extLst>
              <a:ext uri="{FF2B5EF4-FFF2-40B4-BE49-F238E27FC236}">
                <a16:creationId xmlns:a16="http://schemas.microsoft.com/office/drawing/2014/main" id="{64382C47-2B9C-4763-A888-BCD8DEB20722}"/>
              </a:ext>
            </a:extLst>
          </p:cNvPr>
          <p:cNvSpPr/>
          <p:nvPr/>
        </p:nvSpPr>
        <p:spPr>
          <a:xfrm>
            <a:off x="8138160" y="2688336"/>
            <a:ext cx="2386584" cy="84124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texte 3">
            <a:extLst>
              <a:ext uri="{FF2B5EF4-FFF2-40B4-BE49-F238E27FC236}">
                <a16:creationId xmlns:a16="http://schemas.microsoft.com/office/drawing/2014/main" id="{4B3A41BC-FCE3-F390-F3F7-76DD6BC5B23A}"/>
              </a:ext>
            </a:extLst>
          </p:cNvPr>
          <p:cNvSpPr>
            <a:spLocks noGrp="1"/>
          </p:cNvSpPr>
          <p:nvPr>
            <p:ph type="body" sz="quarter" idx="12"/>
          </p:nvPr>
        </p:nvSpPr>
        <p:spPr>
          <a:xfrm>
            <a:off x="855662" y="1753132"/>
            <a:ext cx="10454177" cy="382088"/>
          </a:xfrm>
        </p:spPr>
        <p:txBody>
          <a:bodyPr/>
          <a:lstStyle/>
          <a:p>
            <a:r>
              <a:rPr lang="fr-FR" sz="2000" b="1" dirty="0">
                <a:solidFill>
                  <a:srgbClr val="0070C0"/>
                </a:solidFill>
              </a:rPr>
              <a:t>L’élaboration de la liste électorale (électeurs)</a:t>
            </a:r>
            <a:endParaRPr lang="fr-FR" sz="1800" dirty="0">
              <a:solidFill>
                <a:srgbClr val="0070C0"/>
              </a:solidFill>
            </a:endParaRPr>
          </a:p>
          <a:p>
            <a:endParaRPr lang="fr-FR" sz="1400" dirty="0"/>
          </a:p>
        </p:txBody>
      </p:sp>
      <p:sp>
        <p:nvSpPr>
          <p:cNvPr id="2" name="Rectangle : coins arrondis 1">
            <a:extLst>
              <a:ext uri="{FF2B5EF4-FFF2-40B4-BE49-F238E27FC236}">
                <a16:creationId xmlns:a16="http://schemas.microsoft.com/office/drawing/2014/main" id="{37A34256-9B70-EC98-68FC-5FF2F241590F}"/>
              </a:ext>
            </a:extLst>
          </p:cNvPr>
          <p:cNvSpPr/>
          <p:nvPr/>
        </p:nvSpPr>
        <p:spPr>
          <a:xfrm>
            <a:off x="1645609" y="4619861"/>
            <a:ext cx="9788268" cy="1089288"/>
          </a:xfrm>
          <a:prstGeom prst="roundRect">
            <a:avLst>
              <a:gd name="adj" fmla="val 12635"/>
            </a:avLst>
          </a:prstGeom>
          <a:solidFill>
            <a:srgbClr val="FFE697"/>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1400" dirty="0">
                <a:solidFill>
                  <a:schemeClr val="tx1"/>
                </a:solidFill>
              </a:rPr>
              <a:t>Mention de la possibilité de consulter la liste électorale et du lieu de cette consultation affichée dans les locaux administratifs de la collectivité​​</a:t>
            </a:r>
          </a:p>
          <a:p>
            <a:endParaRPr lang="fr-FR" sz="400" dirty="0">
              <a:solidFill>
                <a:schemeClr val="tx1"/>
              </a:solidFill>
            </a:endParaRPr>
          </a:p>
          <a:p>
            <a:r>
              <a:rPr lang="fr-FR" sz="1400" dirty="0">
                <a:solidFill>
                  <a:schemeClr val="tx1"/>
                </a:solidFill>
              </a:rPr>
              <a:t>Liste doit pouvoir être consultée par les OS afin de vérifier la qualité d’électeur​</a:t>
            </a:r>
          </a:p>
          <a:p>
            <a:r>
              <a:rPr lang="fr-FR" sz="1400" dirty="0">
                <a:solidFill>
                  <a:schemeClr val="tx1"/>
                </a:solidFill>
              </a:rPr>
              <a:t>de leurs candidats.</a:t>
            </a:r>
          </a:p>
        </p:txBody>
      </p:sp>
    </p:spTree>
    <p:extLst>
      <p:ext uri="{BB962C8B-B14F-4D97-AF65-F5344CB8AC3E}">
        <p14:creationId xmlns:p14="http://schemas.microsoft.com/office/powerpoint/2010/main" val="463287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0193A3C5-53C8-6091-DDC2-B216D2892F49}"/>
              </a:ext>
            </a:extLst>
          </p:cNvPr>
          <p:cNvSpPr>
            <a:spLocks noGrp="1"/>
          </p:cNvSpPr>
          <p:nvPr>
            <p:ph type="title"/>
          </p:nvPr>
        </p:nvSpPr>
        <p:spPr>
          <a:xfrm>
            <a:off x="603504" y="585788"/>
            <a:ext cx="11588496" cy="582612"/>
          </a:xfrm>
        </p:spPr>
        <p:txBody>
          <a:bodyPr/>
          <a:lstStyle/>
          <a:p>
            <a:r>
              <a:rPr lang="fr-FR" sz="3600" dirty="0"/>
              <a:t>3. Les différentes phases des élections professionnelles</a:t>
            </a:r>
            <a:br>
              <a:rPr lang="fr-FR" sz="3600" dirty="0"/>
            </a:br>
            <a:r>
              <a:rPr lang="fr-FR" sz="3600" dirty="0"/>
              <a:t> </a:t>
            </a:r>
            <a:br>
              <a:rPr lang="fr-FR" sz="3600" dirty="0"/>
            </a:br>
            <a:endParaRPr lang="fr-FR" sz="3600" dirty="0"/>
          </a:p>
        </p:txBody>
      </p:sp>
      <p:sp>
        <p:nvSpPr>
          <p:cNvPr id="3" name="Espace réservé du texte 2">
            <a:extLst>
              <a:ext uri="{FF2B5EF4-FFF2-40B4-BE49-F238E27FC236}">
                <a16:creationId xmlns:a16="http://schemas.microsoft.com/office/drawing/2014/main" id="{DBE9DE46-83F6-53F9-1ACD-3BCB1D898368}"/>
              </a:ext>
            </a:extLst>
          </p:cNvPr>
          <p:cNvSpPr>
            <a:spLocks noGrp="1"/>
          </p:cNvSpPr>
          <p:nvPr>
            <p:ph type="body" sz="quarter" idx="11"/>
          </p:nvPr>
        </p:nvSpPr>
        <p:spPr>
          <a:xfrm>
            <a:off x="855662" y="1795271"/>
            <a:ext cx="10454177" cy="4285489"/>
          </a:xfrm>
        </p:spPr>
        <p:txBody>
          <a:bodyPr/>
          <a:lstStyle/>
          <a:p>
            <a:pPr marL="285750" indent="-285750" algn="just">
              <a:buFont typeface="Wingdings" panose="05000000000000000000" pitchFamily="2" charset="2"/>
              <a:buChar char="Ø"/>
            </a:pPr>
            <a:r>
              <a:rPr lang="fr-FR" sz="1800" dirty="0">
                <a:latin typeface="Aptos Narrow" panose="020B0004020202020204" pitchFamily="34" charset="0"/>
              </a:rPr>
              <a:t> </a:t>
            </a:r>
            <a:r>
              <a:rPr lang="fr-FR" sz="1800" dirty="0"/>
              <a:t>Vérification de la liste électorale après affichage</a:t>
            </a:r>
          </a:p>
          <a:p>
            <a:pPr algn="just"/>
            <a:r>
              <a:rPr lang="fr-FR" sz="1800" dirty="0"/>
              <a:t>Du jour de l’affichage jusqu’</a:t>
            </a:r>
            <a:r>
              <a:rPr lang="fr-FR" sz="1800" b="1" dirty="0"/>
              <a:t>au 50</a:t>
            </a:r>
            <a:r>
              <a:rPr lang="fr-FR" sz="1800" b="1" baseline="30000" dirty="0"/>
              <a:t>ème</a:t>
            </a:r>
            <a:r>
              <a:rPr lang="fr-FR" sz="1800" b="1" dirty="0"/>
              <a:t> jour précédant la date fixée pour le scrutin </a:t>
            </a:r>
          </a:p>
          <a:p>
            <a:pPr algn="just"/>
            <a:r>
              <a:rPr lang="fr-FR" sz="1800" dirty="0"/>
              <a:t>	(soit jusqu’au 21/10 pour le vote à l’urne)</a:t>
            </a:r>
          </a:p>
          <a:p>
            <a:pPr algn="just"/>
            <a:r>
              <a:rPr lang="fr-FR" sz="1800" dirty="0"/>
              <a:t>Période de 10 jours ouvrés durant laquelle les électeurs vérifient les inscriptions et peuvent présenter à l’autorité territoriale des réclamations (demandes d’inscription ou réclamations contre les inscriptions ou omissions).</a:t>
            </a:r>
          </a:p>
          <a:p>
            <a:pPr algn="just"/>
            <a:endParaRPr lang="fr-FR" sz="900" dirty="0"/>
          </a:p>
          <a:p>
            <a:pPr algn="just"/>
            <a:endParaRPr lang="fr-FR" sz="1800" dirty="0"/>
          </a:p>
        </p:txBody>
      </p:sp>
      <p:sp>
        <p:nvSpPr>
          <p:cNvPr id="2" name="Rectangle : coins arrondis 1">
            <a:extLst>
              <a:ext uri="{FF2B5EF4-FFF2-40B4-BE49-F238E27FC236}">
                <a16:creationId xmlns:a16="http://schemas.microsoft.com/office/drawing/2014/main" id="{550AD5A9-7B09-CDA4-2A5F-5DCF703142F8}"/>
              </a:ext>
            </a:extLst>
          </p:cNvPr>
          <p:cNvSpPr/>
          <p:nvPr/>
        </p:nvSpPr>
        <p:spPr>
          <a:xfrm>
            <a:off x="1014222" y="4208205"/>
            <a:ext cx="10767060" cy="1735395"/>
          </a:xfrm>
          <a:prstGeom prst="roundRect">
            <a:avLst>
              <a:gd name="adj" fmla="val 12635"/>
            </a:avLst>
          </a:prstGeom>
          <a:solidFill>
            <a:srgbClr val="FFE697"/>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1600" dirty="0">
                <a:solidFill>
                  <a:schemeClr val="tx1"/>
                </a:solidFill>
              </a:rPr>
              <a:t>Etude des réclamations​​</a:t>
            </a:r>
          </a:p>
          <a:p>
            <a:pPr algn="ctr"/>
            <a:endParaRPr lang="fr-FR" sz="1600" dirty="0"/>
          </a:p>
          <a:p>
            <a:r>
              <a:rPr lang="fr-FR" sz="1600" dirty="0">
                <a:solidFill>
                  <a:schemeClr val="tx1"/>
                </a:solidFill>
              </a:rPr>
              <a:t>L’autorité territoriale statue sur les réclamations dans un délai de 3 jours ouvrés (décisions motivées).​​</a:t>
            </a:r>
          </a:p>
          <a:p>
            <a:r>
              <a:rPr lang="fr-FR" sz="1600" dirty="0">
                <a:solidFill>
                  <a:schemeClr val="tx1"/>
                </a:solidFill>
              </a:rPr>
              <a:t>​</a:t>
            </a:r>
          </a:p>
          <a:p>
            <a:r>
              <a:rPr lang="fr-FR" sz="1600" dirty="0">
                <a:solidFill>
                  <a:schemeClr val="tx1"/>
                </a:solidFill>
              </a:rPr>
              <a:t>Passé ce délai, aucune modification n’est admise.​</a:t>
            </a:r>
          </a:p>
          <a:p>
            <a:r>
              <a:rPr lang="fr-FR" sz="1600" dirty="0">
                <a:solidFill>
                  <a:schemeClr val="tx1"/>
                </a:solidFill>
              </a:rPr>
              <a:t>Sauf événement postérieur entraînant l’acquisition /la perte de la qualité d’électeur d’un agent -&gt; inscription ou radiation au plus tard la veille du scrutin, avec une information obligatoire par voie d’affichage.​</a:t>
            </a:r>
          </a:p>
        </p:txBody>
      </p:sp>
    </p:spTree>
    <p:extLst>
      <p:ext uri="{BB962C8B-B14F-4D97-AF65-F5344CB8AC3E}">
        <p14:creationId xmlns:p14="http://schemas.microsoft.com/office/powerpoint/2010/main" val="7802027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1"/>
          </p:nvPr>
        </p:nvSpPr>
        <p:spPr>
          <a:xfrm>
            <a:off x="786390" y="1623290"/>
            <a:ext cx="10523449" cy="4603269"/>
          </a:xfrm>
        </p:spPr>
        <p:txBody>
          <a:bodyPr lIns="91440" tIns="45720" rIns="91440" bIns="45720" anchor="t"/>
          <a:lstStyle/>
          <a:p>
            <a:pPr algn="just"/>
            <a:endParaRPr lang="fr-FR"/>
          </a:p>
          <a:p>
            <a:pPr algn="just"/>
            <a:endParaRPr lang="fr-FR" sz="1600">
              <a:cs typeface="Times New Roman"/>
            </a:endParaRPr>
          </a:p>
          <a:p>
            <a:pPr lvl="1" indent="0" algn="just">
              <a:buNone/>
            </a:pPr>
            <a:endParaRPr lang="fr-FR" sz="1600">
              <a:highlight>
                <a:srgbClr val="FFFF00"/>
              </a:highlight>
              <a:cs typeface="Times New Roman"/>
            </a:endParaRPr>
          </a:p>
        </p:txBody>
      </p:sp>
      <p:sp>
        <p:nvSpPr>
          <p:cNvPr id="4" name="Espace réservé du texte 3"/>
          <p:cNvSpPr>
            <a:spLocks noGrp="1"/>
          </p:cNvSpPr>
          <p:nvPr>
            <p:ph type="body" sz="quarter" idx="12"/>
          </p:nvPr>
        </p:nvSpPr>
        <p:spPr>
          <a:xfrm>
            <a:off x="791654" y="1739924"/>
            <a:ext cx="10940098" cy="4592804"/>
          </a:xfrm>
        </p:spPr>
        <p:txBody>
          <a:bodyPr/>
          <a:lstStyle/>
          <a:p>
            <a:pPr algn="just"/>
            <a:r>
              <a:rPr lang="fr-FR" sz="1800" b="1" dirty="0">
                <a:solidFill>
                  <a:srgbClr val="0070C0"/>
                </a:solidFill>
              </a:rPr>
              <a:t>Si le vote a lieu à l’urne</a:t>
            </a:r>
          </a:p>
          <a:p>
            <a:pPr algn="just"/>
            <a:r>
              <a:rPr lang="fr-FR" sz="1800" dirty="0">
                <a:solidFill>
                  <a:schemeClr val="tx1"/>
                </a:solidFill>
              </a:rPr>
              <a:t>La </a:t>
            </a:r>
            <a:r>
              <a:rPr lang="fr-FR" sz="1800" b="1" dirty="0">
                <a:solidFill>
                  <a:schemeClr val="tx1"/>
                </a:solidFill>
              </a:rPr>
              <a:t>liste des agents admis à voter par correspondance (AVC) </a:t>
            </a:r>
            <a:r>
              <a:rPr lang="fr-FR" sz="1800" dirty="0">
                <a:solidFill>
                  <a:schemeClr val="tx1"/>
                </a:solidFill>
              </a:rPr>
              <a:t>est établie par l’autorité territoriale et </a:t>
            </a:r>
            <a:r>
              <a:rPr lang="fr-FR" sz="1800" b="1" dirty="0">
                <a:solidFill>
                  <a:schemeClr val="tx1"/>
                </a:solidFill>
              </a:rPr>
              <a:t>affichée </a:t>
            </a:r>
            <a:r>
              <a:rPr lang="fr-FR" sz="1800" b="1" i="0" u="none" strike="noStrike" baseline="0" dirty="0">
                <a:solidFill>
                  <a:schemeClr val="tx1"/>
                </a:solidFill>
              </a:rPr>
              <a:t>dans les locaux administratifs au moins 30 jours avant la date du scrutin, </a:t>
            </a:r>
            <a:r>
              <a:rPr lang="fr-FR" sz="1800" dirty="0">
                <a:solidFill>
                  <a:schemeClr val="tx1"/>
                </a:solidFill>
              </a:rPr>
              <a:t>soit jusqu’au 10 novembre 2026</a:t>
            </a:r>
            <a:r>
              <a:rPr lang="fr-FR" sz="1800" dirty="0">
                <a:solidFill>
                  <a:srgbClr val="FF0000"/>
                </a:solidFill>
              </a:rPr>
              <a:t> </a:t>
            </a:r>
            <a:r>
              <a:rPr lang="fr-FR" sz="1800" i="1" dirty="0">
                <a:solidFill>
                  <a:schemeClr val="tx1"/>
                </a:solidFill>
              </a:rPr>
              <a:t>(art R.211-100 du CGFP).</a:t>
            </a:r>
          </a:p>
          <a:p>
            <a:pPr algn="just"/>
            <a:endParaRPr lang="fr-FR" sz="1000" b="0" i="0" u="none" strike="noStrike" baseline="0" dirty="0">
              <a:solidFill>
                <a:srgbClr val="000000"/>
              </a:solidFill>
            </a:endParaRPr>
          </a:p>
          <a:p>
            <a:pPr algn="just">
              <a:lnSpc>
                <a:spcPct val="100000"/>
              </a:lnSpc>
              <a:spcBef>
                <a:spcPts val="0"/>
              </a:spcBef>
            </a:pPr>
            <a:r>
              <a:rPr lang="fr-FR" sz="1600" dirty="0">
                <a:solidFill>
                  <a:schemeClr val="tx1"/>
                </a:solidFill>
              </a:rPr>
              <a:t>La liste doit être p</a:t>
            </a:r>
            <a:r>
              <a:rPr lang="fr-FR" sz="1600" b="0" i="0" u="none" strike="noStrike" baseline="0" dirty="0">
                <a:solidFill>
                  <a:schemeClr val="tx1"/>
                </a:solidFill>
              </a:rPr>
              <a:t>résentée par ordre alphabétique avec : nom d’usage, nom patronymique, prénom(s), genre, grade ou emploi, affectation.</a:t>
            </a:r>
            <a:endParaRPr lang="fr-FR" sz="1600" b="1" dirty="0">
              <a:solidFill>
                <a:schemeClr val="tx1"/>
              </a:solidFill>
            </a:endParaRPr>
          </a:p>
          <a:p>
            <a:pPr algn="just">
              <a:lnSpc>
                <a:spcPct val="100000"/>
              </a:lnSpc>
              <a:spcBef>
                <a:spcPts val="0"/>
              </a:spcBef>
            </a:pPr>
            <a:r>
              <a:rPr lang="fr-FR" sz="1600" dirty="0">
                <a:solidFill>
                  <a:schemeClr val="tx1"/>
                </a:solidFill>
              </a:rPr>
              <a:t>Les agents concernés sont informés qu’ils n’auront en aucun cas l’autorisation de voter à l'urne le jour du scrutin.</a:t>
            </a:r>
          </a:p>
          <a:p>
            <a:pPr algn="just"/>
            <a:r>
              <a:rPr lang="fr-FR" sz="1600" dirty="0">
                <a:solidFill>
                  <a:schemeClr val="tx1"/>
                </a:solidFill>
              </a:rPr>
              <a:t>Cette liste peut être rectifiée jusqu’au 25</a:t>
            </a:r>
            <a:r>
              <a:rPr lang="fr-FR" sz="1600" baseline="30000" dirty="0">
                <a:solidFill>
                  <a:schemeClr val="tx1"/>
                </a:solidFill>
              </a:rPr>
              <a:t>ème</a:t>
            </a:r>
            <a:r>
              <a:rPr lang="fr-FR" sz="1600" dirty="0">
                <a:solidFill>
                  <a:schemeClr val="tx1"/>
                </a:solidFill>
              </a:rPr>
              <a:t> jour précédant le jour du scrutin</a:t>
            </a:r>
            <a:r>
              <a:rPr lang="fr-FR" sz="1800" dirty="0">
                <a:solidFill>
                  <a:schemeClr val="tx1"/>
                </a:solidFill>
              </a:rPr>
              <a:t>.</a:t>
            </a:r>
          </a:p>
          <a:p>
            <a:pPr algn="just"/>
            <a:endParaRPr lang="fr-FR" sz="1100" b="1" dirty="0">
              <a:solidFill>
                <a:schemeClr val="tx1"/>
              </a:solidFill>
            </a:endParaRPr>
          </a:p>
          <a:p>
            <a:pPr algn="just">
              <a:lnSpc>
                <a:spcPct val="100000"/>
              </a:lnSpc>
              <a:spcBef>
                <a:spcPts val="0"/>
              </a:spcBef>
            </a:pPr>
            <a:r>
              <a:rPr lang="fr-FR" sz="1200" b="0" i="0" u="none" strike="noStrike" baseline="0" dirty="0">
                <a:solidFill>
                  <a:schemeClr val="tx1"/>
                </a:solidFill>
              </a:rPr>
              <a:t>Sont admis à voter par correspondance les agents : (Art R.211-99 du CGFP)</a:t>
            </a:r>
          </a:p>
          <a:p>
            <a:pPr marL="171450" indent="-171450" algn="just">
              <a:lnSpc>
                <a:spcPct val="100000"/>
              </a:lnSpc>
              <a:spcBef>
                <a:spcPts val="0"/>
              </a:spcBef>
              <a:buFont typeface="Wingdings" panose="05000000000000000000" pitchFamily="2" charset="2"/>
              <a:buChar char="§"/>
            </a:pPr>
            <a:r>
              <a:rPr lang="fr-FR" sz="1200" b="0" i="0" u="none" strike="noStrike" baseline="0" dirty="0">
                <a:solidFill>
                  <a:schemeClr val="tx1"/>
                </a:solidFill>
              </a:rPr>
              <a:t>qui n’exercent pas leurs fonctions au siège de bureau de vote,</a:t>
            </a:r>
          </a:p>
          <a:p>
            <a:pPr marL="171450" indent="-171450" algn="just">
              <a:lnSpc>
                <a:spcPct val="100000"/>
              </a:lnSpc>
              <a:spcBef>
                <a:spcPts val="0"/>
              </a:spcBef>
              <a:buFont typeface="Wingdings" panose="05000000000000000000" pitchFamily="2" charset="2"/>
              <a:buChar char="§"/>
            </a:pPr>
            <a:r>
              <a:rPr lang="fr-FR" sz="1200" b="0" i="0" u="none" strike="noStrike" baseline="0" dirty="0">
                <a:solidFill>
                  <a:schemeClr val="tx1"/>
                </a:solidFill>
              </a:rPr>
              <a:t>qui bénéficient d’un congé légalement accordé,</a:t>
            </a:r>
          </a:p>
          <a:p>
            <a:pPr marL="171450" indent="-171450" algn="just">
              <a:lnSpc>
                <a:spcPct val="100000"/>
              </a:lnSpc>
              <a:spcBef>
                <a:spcPts val="0"/>
              </a:spcBef>
              <a:buFont typeface="Wingdings" panose="05000000000000000000" pitchFamily="2" charset="2"/>
              <a:buChar char="§"/>
            </a:pPr>
            <a:r>
              <a:rPr lang="fr-FR" sz="1200" b="0" i="0" u="none" strike="noStrike" baseline="0" dirty="0">
                <a:solidFill>
                  <a:schemeClr val="tx1"/>
                </a:solidFill>
              </a:rPr>
              <a:t>qui bénéficient d’une autorisation spéciale d’absence (L.214-3 et L. 622-5) ou d’une décharge de service au titre de l’activité syndicale (L. 214-4</a:t>
            </a:r>
            <a:r>
              <a:rPr lang="fr-FR" sz="1200" dirty="0">
                <a:solidFill>
                  <a:schemeClr val="tx1"/>
                </a:solidFill>
              </a:rPr>
              <a:t>),</a:t>
            </a:r>
            <a:endParaRPr lang="fr-FR" sz="1200" b="0" i="0" u="none" strike="noStrike" baseline="0" dirty="0">
              <a:solidFill>
                <a:schemeClr val="tx1"/>
              </a:solidFill>
            </a:endParaRPr>
          </a:p>
          <a:p>
            <a:pPr marL="171450" indent="-171450" algn="just">
              <a:lnSpc>
                <a:spcPct val="100000"/>
              </a:lnSpc>
              <a:spcBef>
                <a:spcPts val="0"/>
              </a:spcBef>
              <a:buFont typeface="Wingdings" panose="05000000000000000000" pitchFamily="2" charset="2"/>
              <a:buChar char="§"/>
            </a:pPr>
            <a:r>
              <a:rPr lang="fr-FR" sz="1200" b="0" i="0" u="none" strike="noStrike" baseline="0" dirty="0">
                <a:solidFill>
                  <a:schemeClr val="tx1"/>
                </a:solidFill>
              </a:rPr>
              <a:t>qui à temps partiel ou à temps non complet, ne travaillent pas le jour du scrutin,</a:t>
            </a:r>
          </a:p>
          <a:p>
            <a:pPr marL="171450" indent="-171450" algn="just">
              <a:lnSpc>
                <a:spcPct val="100000"/>
              </a:lnSpc>
              <a:spcBef>
                <a:spcPts val="0"/>
              </a:spcBef>
              <a:buFont typeface="Wingdings" panose="05000000000000000000" pitchFamily="2" charset="2"/>
              <a:buChar char="§"/>
            </a:pPr>
            <a:r>
              <a:rPr lang="fr-FR" sz="1200" b="0" i="0" u="none" strike="noStrike" baseline="0" dirty="0">
                <a:solidFill>
                  <a:schemeClr val="tx1"/>
                </a:solidFill>
              </a:rPr>
              <a:t>qui sont empêchés en raison des nécessités de service de se rendre au bureau de vote le jour du scrutin.</a:t>
            </a:r>
            <a:endParaRPr lang="fr-FR" sz="1200" b="1" dirty="0">
              <a:solidFill>
                <a:schemeClr val="tx1"/>
              </a:solidFill>
            </a:endParaRPr>
          </a:p>
          <a:p>
            <a:pPr algn="just"/>
            <a:r>
              <a:rPr lang="fr-FR" sz="1800" i="1" dirty="0">
                <a:solidFill>
                  <a:schemeClr val="tx1"/>
                </a:solidFill>
                <a:latin typeface="Aptos Narrow" panose="020B0004020202020204" pitchFamily="34" charset="0"/>
              </a:rPr>
              <a:t>→ </a:t>
            </a:r>
            <a:r>
              <a:rPr lang="fr-FR" sz="1800" b="1" dirty="0">
                <a:solidFill>
                  <a:schemeClr val="tx1"/>
                </a:solidFill>
              </a:rPr>
              <a:t>Date limite d’envoi du matériel de vote jusqu’au 10</a:t>
            </a:r>
            <a:r>
              <a:rPr lang="fr-FR" sz="1800" b="1" baseline="30000" dirty="0">
                <a:solidFill>
                  <a:schemeClr val="tx1"/>
                </a:solidFill>
              </a:rPr>
              <a:t>ème</a:t>
            </a:r>
            <a:r>
              <a:rPr lang="fr-FR" sz="1800" b="1" dirty="0">
                <a:solidFill>
                  <a:schemeClr val="tx1"/>
                </a:solidFill>
              </a:rPr>
              <a:t> jour avant le scrutin</a:t>
            </a:r>
            <a:endParaRPr lang="fr-FR" sz="2000" b="1" dirty="0">
              <a:solidFill>
                <a:schemeClr val="tx1"/>
              </a:solidFill>
            </a:endParaRPr>
          </a:p>
        </p:txBody>
      </p:sp>
      <p:sp>
        <p:nvSpPr>
          <p:cNvPr id="9" name="Titre 1">
            <a:extLst>
              <a:ext uri="{FF2B5EF4-FFF2-40B4-BE49-F238E27FC236}">
                <a16:creationId xmlns:a16="http://schemas.microsoft.com/office/drawing/2014/main" id="{0AF35F5C-1283-B9D8-9B11-A6A4D8D279A9}"/>
              </a:ext>
            </a:extLst>
          </p:cNvPr>
          <p:cNvSpPr>
            <a:spLocks noGrp="1"/>
          </p:cNvSpPr>
          <p:nvPr>
            <p:ph type="title"/>
          </p:nvPr>
        </p:nvSpPr>
        <p:spPr>
          <a:xfrm>
            <a:off x="757664" y="310940"/>
            <a:ext cx="11214258" cy="583142"/>
          </a:xfrm>
        </p:spPr>
        <p:txBody>
          <a:bodyPr/>
          <a:lstStyle/>
          <a:p>
            <a:r>
              <a:rPr lang="fr-FR"/>
              <a:t> </a:t>
            </a:r>
          </a:p>
        </p:txBody>
      </p:sp>
      <p:sp>
        <p:nvSpPr>
          <p:cNvPr id="2" name="Titre 1">
            <a:extLst>
              <a:ext uri="{FF2B5EF4-FFF2-40B4-BE49-F238E27FC236}">
                <a16:creationId xmlns:a16="http://schemas.microsoft.com/office/drawing/2014/main" id="{91F42004-6E1D-B7BA-12C9-CC97AF2E8112}"/>
              </a:ext>
            </a:extLst>
          </p:cNvPr>
          <p:cNvSpPr txBox="1">
            <a:spLocks/>
          </p:cNvSpPr>
          <p:nvPr/>
        </p:nvSpPr>
        <p:spPr>
          <a:xfrm>
            <a:off x="603504" y="585260"/>
            <a:ext cx="11588496" cy="583142"/>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fr-FR" sz="3600"/>
              <a:t>3. Les différentes phases des élections professionnelles </a:t>
            </a:r>
            <a:br>
              <a:rPr lang="fr-FR" sz="3600"/>
            </a:br>
            <a:endParaRPr lang="fr-FR" sz="3600"/>
          </a:p>
        </p:txBody>
      </p:sp>
      <p:sp>
        <p:nvSpPr>
          <p:cNvPr id="5" name="Rectangle : coins arrondis 4">
            <a:extLst>
              <a:ext uri="{FF2B5EF4-FFF2-40B4-BE49-F238E27FC236}">
                <a16:creationId xmlns:a16="http://schemas.microsoft.com/office/drawing/2014/main" id="{927B458B-C52A-D995-6DD8-FDE21D3F41DD}"/>
              </a:ext>
            </a:extLst>
          </p:cNvPr>
          <p:cNvSpPr/>
          <p:nvPr/>
        </p:nvSpPr>
        <p:spPr>
          <a:xfrm>
            <a:off x="705104" y="1653053"/>
            <a:ext cx="11128248" cy="2674779"/>
          </a:xfrm>
          <a:prstGeom prst="roundRect">
            <a:avLst>
              <a:gd name="adj" fmla="val 5022"/>
            </a:avLst>
          </a:prstGeom>
          <a:noFill/>
          <a:ln w="3810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sp>
        <p:nvSpPr>
          <p:cNvPr id="7" name="Flèche : droite 6">
            <a:extLst>
              <a:ext uri="{FF2B5EF4-FFF2-40B4-BE49-F238E27FC236}">
                <a16:creationId xmlns:a16="http://schemas.microsoft.com/office/drawing/2014/main" id="{275419C5-98D2-89A9-966B-06E6AD7DB906}"/>
              </a:ext>
            </a:extLst>
          </p:cNvPr>
          <p:cNvSpPr/>
          <p:nvPr/>
        </p:nvSpPr>
        <p:spPr>
          <a:xfrm>
            <a:off x="100395" y="1699284"/>
            <a:ext cx="459834" cy="494703"/>
          </a:xfrm>
          <a:prstGeom prst="rightArrow">
            <a:avLst/>
          </a:prstGeom>
          <a:solidFill>
            <a:srgbClr val="0070C0"/>
          </a:solid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ysClr val="window" lastClr="FFFFFF"/>
                </a:solidFill>
                <a:latin typeface="Trebuchet MS"/>
              </a:defRPr>
            </a:lvl1pPr>
            <a:lvl2pPr marL="457200" algn="l" defTabSz="914400" rtl="0" eaLnBrk="1" latinLnBrk="0" hangingPunct="1">
              <a:defRPr sz="1800" kern="1200">
                <a:solidFill>
                  <a:sysClr val="window" lastClr="FFFFFF"/>
                </a:solidFill>
                <a:latin typeface="Trebuchet MS"/>
              </a:defRPr>
            </a:lvl2pPr>
            <a:lvl3pPr marL="914400" algn="l" defTabSz="914400" rtl="0" eaLnBrk="1" latinLnBrk="0" hangingPunct="1">
              <a:defRPr sz="1800" kern="1200">
                <a:solidFill>
                  <a:sysClr val="window" lastClr="FFFFFF"/>
                </a:solidFill>
                <a:latin typeface="Trebuchet MS"/>
              </a:defRPr>
            </a:lvl3pPr>
            <a:lvl4pPr marL="1371600" algn="l" defTabSz="914400" rtl="0" eaLnBrk="1" latinLnBrk="0" hangingPunct="1">
              <a:defRPr sz="1800" kern="1200">
                <a:solidFill>
                  <a:sysClr val="window" lastClr="FFFFFF"/>
                </a:solidFill>
                <a:latin typeface="Trebuchet MS"/>
              </a:defRPr>
            </a:lvl4pPr>
            <a:lvl5pPr marL="1828800" algn="l" defTabSz="914400" rtl="0" eaLnBrk="1" latinLnBrk="0" hangingPunct="1">
              <a:defRPr sz="1800" kern="1200">
                <a:solidFill>
                  <a:sysClr val="window" lastClr="FFFFFF"/>
                </a:solidFill>
                <a:latin typeface="Trebuchet MS"/>
              </a:defRPr>
            </a:lvl5pPr>
            <a:lvl6pPr marL="2286000" algn="l" defTabSz="914400" rtl="0" eaLnBrk="1" latinLnBrk="0" hangingPunct="1">
              <a:defRPr sz="1800" kern="1200">
                <a:solidFill>
                  <a:sysClr val="window" lastClr="FFFFFF"/>
                </a:solidFill>
                <a:latin typeface="Trebuchet MS"/>
              </a:defRPr>
            </a:lvl6pPr>
            <a:lvl7pPr marL="2743200" algn="l" defTabSz="914400" rtl="0" eaLnBrk="1" latinLnBrk="0" hangingPunct="1">
              <a:defRPr sz="1800" kern="1200">
                <a:solidFill>
                  <a:sysClr val="window" lastClr="FFFFFF"/>
                </a:solidFill>
                <a:latin typeface="Trebuchet MS"/>
              </a:defRPr>
            </a:lvl7pPr>
            <a:lvl8pPr marL="3200400" algn="l" defTabSz="914400" rtl="0" eaLnBrk="1" latinLnBrk="0" hangingPunct="1">
              <a:defRPr sz="1800" kern="1200">
                <a:solidFill>
                  <a:sysClr val="window" lastClr="FFFFFF"/>
                </a:solidFill>
                <a:latin typeface="Trebuchet MS"/>
              </a:defRPr>
            </a:lvl8pPr>
            <a:lvl9pPr marL="3657600" algn="l" defTabSz="914400" rtl="0" eaLnBrk="1" latinLnBrk="0" hangingPunct="1">
              <a:defRPr sz="1800" kern="1200">
                <a:solidFill>
                  <a:sysClr val="window" lastClr="FFFFFF"/>
                </a:solidFill>
                <a:latin typeface="Trebuchet MS"/>
              </a:defRPr>
            </a:lvl9pPr>
          </a:lstStyle>
          <a:p>
            <a:pPr algn="ctr"/>
            <a:endParaRPr lang="fr-FR"/>
          </a:p>
        </p:txBody>
      </p:sp>
    </p:spTree>
    <p:extLst>
      <p:ext uri="{BB962C8B-B14F-4D97-AF65-F5344CB8AC3E}">
        <p14:creationId xmlns:p14="http://schemas.microsoft.com/office/powerpoint/2010/main" val="2535336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1A58176C-378A-B395-61A9-50E344083CD5}"/>
              </a:ext>
            </a:extLst>
          </p:cNvPr>
          <p:cNvSpPr>
            <a:spLocks noGrp="1"/>
          </p:cNvSpPr>
          <p:nvPr>
            <p:ph type="title"/>
          </p:nvPr>
        </p:nvSpPr>
        <p:spPr>
          <a:xfrm>
            <a:off x="539496" y="585788"/>
            <a:ext cx="11652504" cy="582612"/>
          </a:xfrm>
        </p:spPr>
        <p:txBody>
          <a:bodyPr/>
          <a:lstStyle/>
          <a:p>
            <a:r>
              <a:rPr lang="fr-FR" sz="3600" dirty="0"/>
              <a:t>3. Les différentes phases des élections professionnelles</a:t>
            </a:r>
            <a:br>
              <a:rPr lang="fr-FR" sz="3600" dirty="0"/>
            </a:br>
            <a:r>
              <a:rPr lang="fr-FR" sz="3600" dirty="0"/>
              <a:t> </a:t>
            </a:r>
            <a:br>
              <a:rPr lang="fr-FR" sz="3600" dirty="0"/>
            </a:br>
            <a:endParaRPr lang="fr-FR" sz="3600" dirty="0"/>
          </a:p>
        </p:txBody>
      </p:sp>
      <p:sp>
        <p:nvSpPr>
          <p:cNvPr id="5" name="Espace réservé du texte 3">
            <a:extLst>
              <a:ext uri="{FF2B5EF4-FFF2-40B4-BE49-F238E27FC236}">
                <a16:creationId xmlns:a16="http://schemas.microsoft.com/office/drawing/2014/main" id="{71244C2E-FAF2-6785-7DC7-0AB4AE6FDC6F}"/>
              </a:ext>
            </a:extLst>
          </p:cNvPr>
          <p:cNvSpPr>
            <a:spLocks noGrp="1"/>
          </p:cNvSpPr>
          <p:nvPr>
            <p:ph type="body" sz="quarter" idx="12"/>
          </p:nvPr>
        </p:nvSpPr>
        <p:spPr>
          <a:xfrm>
            <a:off x="855663" y="1752600"/>
            <a:ext cx="10453687" cy="382588"/>
          </a:xfrm>
        </p:spPr>
        <p:txBody>
          <a:bodyPr/>
          <a:lstStyle/>
          <a:p>
            <a:r>
              <a:rPr lang="fr-FR" sz="2000" b="1" dirty="0">
                <a:solidFill>
                  <a:srgbClr val="0070C0"/>
                </a:solidFill>
              </a:rPr>
              <a:t>La constitution des listes de candidats</a:t>
            </a:r>
            <a:endParaRPr lang="fr-FR" sz="1800" dirty="0">
              <a:solidFill>
                <a:srgbClr val="0070C0"/>
              </a:solidFill>
            </a:endParaRPr>
          </a:p>
          <a:p>
            <a:endParaRPr lang="fr-FR" sz="1400" dirty="0"/>
          </a:p>
        </p:txBody>
      </p:sp>
      <p:sp>
        <p:nvSpPr>
          <p:cNvPr id="7" name="Espace réservé du texte 2">
            <a:extLst>
              <a:ext uri="{FF2B5EF4-FFF2-40B4-BE49-F238E27FC236}">
                <a16:creationId xmlns:a16="http://schemas.microsoft.com/office/drawing/2014/main" id="{6196C7A0-0E25-AB9C-70C2-2269D9AD614D}"/>
              </a:ext>
            </a:extLst>
          </p:cNvPr>
          <p:cNvSpPr>
            <a:spLocks noGrp="1"/>
          </p:cNvSpPr>
          <p:nvPr>
            <p:ph type="body" sz="quarter" idx="11"/>
          </p:nvPr>
        </p:nvSpPr>
        <p:spPr>
          <a:xfrm>
            <a:off x="855663" y="2362200"/>
            <a:ext cx="10453687" cy="3665538"/>
          </a:xfrm>
        </p:spPr>
        <p:txBody>
          <a:bodyPr/>
          <a:lstStyle/>
          <a:p>
            <a:pPr marL="285750" indent="-285750">
              <a:buFont typeface="Wingdings" panose="05000000000000000000" pitchFamily="2" charset="2"/>
              <a:buChar char="§"/>
            </a:pPr>
            <a:r>
              <a:rPr lang="fr-FR" sz="1800" u="sng" dirty="0"/>
              <a:t>Conditions d’éligibilité des candidats </a:t>
            </a:r>
            <a:r>
              <a:rPr lang="fr-FR" sz="1800" i="1" dirty="0"/>
              <a:t>(art R.211-40 du CGFP)</a:t>
            </a:r>
          </a:p>
          <a:p>
            <a:endParaRPr lang="fr-FR" sz="1000" i="1" dirty="0"/>
          </a:p>
          <a:p>
            <a:r>
              <a:rPr lang="fr-FR" sz="1600" dirty="0"/>
              <a:t>Sont éligibles les agents remplissant les conditions requises pour être inscrit sur la liste électorale.</a:t>
            </a:r>
          </a:p>
          <a:p>
            <a:pPr algn="just">
              <a:lnSpc>
                <a:spcPct val="100000"/>
              </a:lnSpc>
              <a:spcBef>
                <a:spcPts val="0"/>
              </a:spcBef>
            </a:pPr>
            <a:endParaRPr lang="fr-FR" sz="1600" dirty="0">
              <a:effectLst/>
              <a:ea typeface="Trebuchet MS" panose="020B0603020202020204" pitchFamily="34" charset="0"/>
              <a:cs typeface="Times New Roman" panose="02020603050405020304" pitchFamily="18" charset="0"/>
            </a:endParaRPr>
          </a:p>
          <a:p>
            <a:pPr algn="just">
              <a:lnSpc>
                <a:spcPct val="100000"/>
              </a:lnSpc>
              <a:spcBef>
                <a:spcPts val="0"/>
              </a:spcBef>
            </a:pPr>
            <a:r>
              <a:rPr lang="fr-FR" sz="1600" dirty="0">
                <a:effectLst/>
                <a:ea typeface="Trebuchet MS" panose="020B0603020202020204" pitchFamily="34" charset="0"/>
                <a:cs typeface="Times New Roman" panose="02020603050405020304" pitchFamily="18" charset="0"/>
              </a:rPr>
              <a:t>Toutefois, ne peuvent être candidat les agents : </a:t>
            </a:r>
          </a:p>
          <a:p>
            <a:pPr marL="285750" indent="-285750" algn="just">
              <a:lnSpc>
                <a:spcPct val="100000"/>
              </a:lnSpc>
              <a:spcBef>
                <a:spcPts val="0"/>
              </a:spcBef>
              <a:buFont typeface="Wingdings" panose="05000000000000000000" pitchFamily="2" charset="2"/>
              <a:buChar char="Ø"/>
            </a:pPr>
            <a:r>
              <a:rPr lang="fr-FR" sz="1600" dirty="0">
                <a:effectLst/>
                <a:ea typeface="Trebuchet MS" panose="020B0603020202020204" pitchFamily="34" charset="0"/>
                <a:cs typeface="Times New Roman" panose="02020603050405020304" pitchFamily="18" charset="0"/>
              </a:rPr>
              <a:t>en congé de longue maladie, de longue durée ou de grave maladie, </a:t>
            </a:r>
          </a:p>
          <a:p>
            <a:pPr marL="285750" indent="-285750" algn="just">
              <a:lnSpc>
                <a:spcPct val="100000"/>
              </a:lnSpc>
              <a:spcBef>
                <a:spcPts val="0"/>
              </a:spcBef>
              <a:buFont typeface="Wingdings" panose="05000000000000000000" pitchFamily="2" charset="2"/>
              <a:buChar char="Ø"/>
            </a:pPr>
            <a:r>
              <a:rPr lang="fr-FR" sz="1600" dirty="0">
                <a:effectLst/>
                <a:ea typeface="Trebuchet MS" panose="020B0603020202020204" pitchFamily="34" charset="0"/>
                <a:cs typeface="Times New Roman" panose="02020603050405020304" pitchFamily="18" charset="0"/>
              </a:rPr>
              <a:t>frappés d’une sanction disciplinaire du troisième groupe mentionnées à l'article L.533-1 non </a:t>
            </a:r>
            <a:r>
              <a:rPr lang="fr-FR" sz="1600" dirty="0" err="1">
                <a:effectLst/>
                <a:ea typeface="Trebuchet MS" panose="020B0603020202020204" pitchFamily="34" charset="0"/>
                <a:cs typeface="Times New Roman" panose="02020603050405020304" pitchFamily="18" charset="0"/>
              </a:rPr>
              <a:t>amnestiée</a:t>
            </a:r>
            <a:r>
              <a:rPr lang="fr-FR" sz="1600" dirty="0">
                <a:effectLst/>
                <a:ea typeface="Trebuchet MS" panose="020B0603020202020204" pitchFamily="34" charset="0"/>
                <a:cs typeface="Times New Roman" panose="02020603050405020304" pitchFamily="18" charset="0"/>
              </a:rPr>
              <a:t> (rétrogradation ou exclusion temporaire de fonction de 169 jours à 2 ans), </a:t>
            </a:r>
          </a:p>
          <a:p>
            <a:pPr marL="285750" indent="-285750" algn="just">
              <a:lnSpc>
                <a:spcPct val="100000"/>
              </a:lnSpc>
              <a:spcBef>
                <a:spcPts val="0"/>
              </a:spcBef>
              <a:buFont typeface="Wingdings" panose="05000000000000000000" pitchFamily="2" charset="2"/>
              <a:buChar char="Ø"/>
            </a:pPr>
            <a:r>
              <a:rPr lang="fr-FR" sz="1600" dirty="0">
                <a:effectLst/>
                <a:ea typeface="Trebuchet MS" panose="020B0603020202020204" pitchFamily="34" charset="0"/>
                <a:cs typeface="Times New Roman" panose="02020603050405020304" pitchFamily="18" charset="0"/>
              </a:rPr>
              <a:t>frappés d’une incapacité au titre de l’article L6 du code électoral</a:t>
            </a:r>
            <a:r>
              <a:rPr lang="fr-FR" sz="1600" dirty="0">
                <a:ea typeface="Trebuchet MS" panose="020B0603020202020204" pitchFamily="34" charset="0"/>
                <a:cs typeface="Times New Roman" panose="02020603050405020304" pitchFamily="18" charset="0"/>
              </a:rPr>
              <a:t> (interdiction du droit de vote et d’élection).</a:t>
            </a:r>
          </a:p>
          <a:p>
            <a:pPr marL="285750" indent="-285750" algn="just">
              <a:lnSpc>
                <a:spcPct val="100000"/>
              </a:lnSpc>
              <a:spcBef>
                <a:spcPts val="0"/>
              </a:spcBef>
              <a:buFontTx/>
              <a:buChar char="-"/>
            </a:pPr>
            <a:endParaRPr lang="fr-FR" sz="1600" dirty="0">
              <a:effectLst/>
              <a:ea typeface="Trebuchet MS" panose="020B0603020202020204" pitchFamily="34" charset="0"/>
              <a:cs typeface="Times New Roman" panose="02020603050405020304" pitchFamily="18" charset="0"/>
            </a:endParaRPr>
          </a:p>
          <a:p>
            <a:pPr algn="just">
              <a:lnSpc>
                <a:spcPct val="100000"/>
              </a:lnSpc>
              <a:spcBef>
                <a:spcPts val="0"/>
              </a:spcBef>
            </a:pPr>
            <a:endParaRPr lang="fr-FR" sz="1800" i="1" dirty="0">
              <a:effectLst/>
              <a:ea typeface="Trebuchet MS" panose="020B0603020202020204" pitchFamily="34" charset="0"/>
              <a:cs typeface="Times New Roman" panose="02020603050405020304" pitchFamily="18" charset="0"/>
            </a:endParaRPr>
          </a:p>
          <a:p>
            <a:endParaRPr lang="fr-FR" sz="1800" dirty="0"/>
          </a:p>
        </p:txBody>
      </p:sp>
      <p:sp>
        <p:nvSpPr>
          <p:cNvPr id="2" name="Rectangle : coins arrondis 1">
            <a:extLst>
              <a:ext uri="{FF2B5EF4-FFF2-40B4-BE49-F238E27FC236}">
                <a16:creationId xmlns:a16="http://schemas.microsoft.com/office/drawing/2014/main" id="{515BFE1F-9798-38D6-B228-182B44FF8293}"/>
              </a:ext>
            </a:extLst>
          </p:cNvPr>
          <p:cNvSpPr/>
          <p:nvPr/>
        </p:nvSpPr>
        <p:spPr>
          <a:xfrm>
            <a:off x="703326" y="5188688"/>
            <a:ext cx="10633011" cy="839050"/>
          </a:xfrm>
          <a:prstGeom prst="roundRect">
            <a:avLst>
              <a:gd name="adj" fmla="val 12635"/>
            </a:avLst>
          </a:prstGeom>
          <a:solidFill>
            <a:srgbClr val="FFE697"/>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just"/>
            <a:r>
              <a:rPr lang="fr-FR" sz="1600" i="1" dirty="0">
                <a:solidFill>
                  <a:schemeClr val="tx1"/>
                </a:solidFill>
              </a:rPr>
              <a:t>Cas particulier des emplois de direction : les DGS et DGA ne peuvent se porter candidat aux élections des représentants du personnel en raison de la nature particulière de leurs fonctions.</a:t>
            </a:r>
          </a:p>
        </p:txBody>
      </p:sp>
    </p:spTree>
    <p:extLst>
      <p:ext uri="{BB962C8B-B14F-4D97-AF65-F5344CB8AC3E}">
        <p14:creationId xmlns:p14="http://schemas.microsoft.com/office/powerpoint/2010/main" val="31348877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035017-F78E-6B45-998C-D771F237C5B8}"/>
              </a:ext>
            </a:extLst>
          </p:cNvPr>
          <p:cNvSpPr txBox="1">
            <a:spLocks/>
          </p:cNvSpPr>
          <p:nvPr/>
        </p:nvSpPr>
        <p:spPr>
          <a:xfrm>
            <a:off x="603504" y="585260"/>
            <a:ext cx="11588496" cy="583142"/>
          </a:xfrm>
          <a:prstGeom prst="rect">
            <a:avLst/>
          </a:prstGeom>
        </p:spPr>
        <p:txBody>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fr-FR" sz="3600" dirty="0"/>
              <a:t>3. Les différentes phases des élections professionnelles</a:t>
            </a:r>
            <a:br>
              <a:rPr lang="fr-FR" sz="3600" dirty="0"/>
            </a:br>
            <a:r>
              <a:rPr lang="fr-FR" sz="3600" dirty="0"/>
              <a:t> </a:t>
            </a:r>
            <a:br>
              <a:rPr lang="fr-FR" sz="3600" dirty="0"/>
            </a:br>
            <a:endParaRPr lang="fr-FR" sz="3600" dirty="0"/>
          </a:p>
        </p:txBody>
      </p:sp>
      <p:sp>
        <p:nvSpPr>
          <p:cNvPr id="3" name="Espace réservé du texte 2"/>
          <p:cNvSpPr>
            <a:spLocks noGrp="1"/>
          </p:cNvSpPr>
          <p:nvPr>
            <p:ph type="body" sz="quarter" idx="11"/>
          </p:nvPr>
        </p:nvSpPr>
        <p:spPr>
          <a:xfrm>
            <a:off x="757664" y="1731241"/>
            <a:ext cx="10454177" cy="4660415"/>
          </a:xfrm>
        </p:spPr>
        <p:txBody>
          <a:bodyPr/>
          <a:lstStyle/>
          <a:p>
            <a:pPr marL="285750" indent="-285750">
              <a:buFont typeface="Wingdings" panose="05000000000000000000" pitchFamily="2" charset="2"/>
              <a:buChar char="§"/>
            </a:pPr>
            <a:r>
              <a:rPr lang="fr-FR" sz="1800" u="sng" dirty="0"/>
              <a:t>Conditions d’admission des listes de candidats (art L.211-1 et R.211-55 du CGFP)</a:t>
            </a:r>
          </a:p>
          <a:p>
            <a:pPr algn="l"/>
            <a:endParaRPr lang="fr-FR" sz="800" b="0" i="0" u="none" strike="noStrike" baseline="0" dirty="0">
              <a:solidFill>
                <a:srgbClr val="000000"/>
              </a:solidFill>
              <a:latin typeface="Poppins" panose="00000500000000000000" pitchFamily="2" charset="0"/>
            </a:endParaRPr>
          </a:p>
          <a:p>
            <a:pPr marL="285750" indent="-285750" algn="just">
              <a:buFont typeface="Courier New" panose="02070309020205020404" pitchFamily="49" charset="0"/>
              <a:buChar char="o"/>
            </a:pPr>
            <a:r>
              <a:rPr lang="fr-FR" sz="1600" b="0" i="0" u="none" strike="noStrike" baseline="0" dirty="0"/>
              <a:t>Les listes doivent être </a:t>
            </a:r>
            <a:r>
              <a:rPr lang="fr-FR" sz="1600" b="1" i="0" u="none" strike="noStrike" baseline="0" dirty="0"/>
              <a:t>présentées par des Organisations Syndicales représentatives : </a:t>
            </a:r>
            <a:r>
              <a:rPr lang="fr-FR" sz="1600" b="0" i="0" u="none" strike="noStrike" baseline="0" dirty="0"/>
              <a:t>OS de </a:t>
            </a:r>
            <a:r>
              <a:rPr lang="fr-FR" sz="1600" b="1" i="0" u="none" strike="noStrike" baseline="0" dirty="0"/>
              <a:t>fonctionnaires </a:t>
            </a:r>
            <a:r>
              <a:rPr lang="fr-FR" sz="1600" b="0" i="0" u="none" strike="noStrike" baseline="0" dirty="0"/>
              <a:t>(ou affiliées à une union de syndicats de fonctionnaires) légalement constituées depuis </a:t>
            </a:r>
            <a:r>
              <a:rPr lang="fr-FR" sz="1600" b="1" i="0" u="none" strike="noStrike" baseline="0" dirty="0"/>
              <a:t>au moins 2 ans à compter de la date de dépôt légal des statuts</a:t>
            </a:r>
            <a:r>
              <a:rPr lang="fr-FR" sz="1600" b="0" i="0" u="none" strike="noStrike" baseline="0" dirty="0"/>
              <a:t>, dans la </a:t>
            </a:r>
            <a:r>
              <a:rPr lang="fr-FR" sz="1600" b="1" i="0" u="none" strike="noStrike" baseline="0" dirty="0"/>
              <a:t>fonction publique territoriale </a:t>
            </a:r>
            <a:r>
              <a:rPr lang="fr-FR" sz="1600" b="0" i="0" u="none" strike="noStrike" baseline="0" dirty="0"/>
              <a:t>et qui satisfont aux critères de </a:t>
            </a:r>
            <a:r>
              <a:rPr lang="fr-FR" sz="1600" b="1" i="0" u="none" strike="noStrike" baseline="0" dirty="0"/>
              <a:t>respect des valeurs républicaines et d’indépendance,</a:t>
            </a:r>
            <a:endParaRPr lang="fr-FR" sz="1600" b="0" i="0" u="none" strike="noStrike" baseline="0" dirty="0"/>
          </a:p>
          <a:p>
            <a:pPr marL="285750" indent="-285750" algn="just">
              <a:buFont typeface="Courier New" panose="02070309020205020404" pitchFamily="49" charset="0"/>
              <a:buChar char="o"/>
            </a:pPr>
            <a:r>
              <a:rPr lang="fr-FR" sz="1600" b="0" i="0" u="none" strike="noStrike" baseline="0" dirty="0"/>
              <a:t>Nul ne peut être candidat sur plusieurs listes d’un même scrutin, </a:t>
            </a:r>
          </a:p>
          <a:p>
            <a:pPr marL="285750" indent="-285750" algn="just">
              <a:buFont typeface="Courier New" panose="02070309020205020404" pitchFamily="49" charset="0"/>
              <a:buChar char="o"/>
            </a:pPr>
            <a:r>
              <a:rPr lang="fr-FR" sz="1600" b="0" i="0" u="none" strike="noStrike" baseline="0" dirty="0"/>
              <a:t>Chaque organisation syndicale ne peut présenter qu’une liste de candidats pour un même scrutin. Néanmoins, les listes peuvent être communes à plusieurs organisations syndicales,</a:t>
            </a:r>
          </a:p>
          <a:p>
            <a:pPr marL="971550" lvl="1" indent="-285750" algn="just">
              <a:buFont typeface="Wingdings" panose="05000000000000000000" pitchFamily="2" charset="2"/>
              <a:buChar char="Ø"/>
            </a:pPr>
            <a:r>
              <a:rPr lang="fr-FR" sz="1600" b="0" i="0" u="none" strike="noStrike" baseline="0" dirty="0"/>
              <a:t>En cas de liste commune établie par des OS, la répartition des suffrages exprimés doit être mentionnée et rendue publique lors du dépôt. A défaut, cette répartition se fait à parts égales. La répartition est mentionnée sur les listes affichées.</a:t>
            </a:r>
          </a:p>
          <a:p>
            <a:pPr marL="285750" indent="-285750" algn="just">
              <a:buFont typeface="Courier New" panose="02070309020205020404" pitchFamily="49" charset="0"/>
              <a:buChar char="o"/>
            </a:pPr>
            <a:r>
              <a:rPr lang="fr-FR" sz="1600" b="0" i="0" u="none" strike="noStrike" baseline="0" dirty="0"/>
              <a:t>Les organisations affiliées à une même union ne peuvent pas présenter des listes concurrentes à une même élection.</a:t>
            </a:r>
            <a:endParaRPr lang="fr-FR" sz="1600" dirty="0"/>
          </a:p>
        </p:txBody>
      </p:sp>
      <p:sp>
        <p:nvSpPr>
          <p:cNvPr id="8" name="Titre 1">
            <a:extLst>
              <a:ext uri="{FF2B5EF4-FFF2-40B4-BE49-F238E27FC236}">
                <a16:creationId xmlns:a16="http://schemas.microsoft.com/office/drawing/2014/main" id="{11ECF726-84B2-05D4-E910-CB817050F34D}"/>
              </a:ext>
            </a:extLst>
          </p:cNvPr>
          <p:cNvSpPr>
            <a:spLocks noGrp="1"/>
          </p:cNvSpPr>
          <p:nvPr>
            <p:ph type="title"/>
          </p:nvPr>
        </p:nvSpPr>
        <p:spPr>
          <a:xfrm>
            <a:off x="757664" y="310940"/>
            <a:ext cx="11214258" cy="583142"/>
          </a:xfrm>
        </p:spPr>
        <p:txBody>
          <a:bodyPr/>
          <a:lstStyle/>
          <a:p>
            <a:r>
              <a:rPr lang="fr-FR"/>
              <a:t> </a:t>
            </a:r>
            <a:br>
              <a:rPr lang="fr-FR"/>
            </a:br>
            <a:endParaRPr lang="fr-FR"/>
          </a:p>
        </p:txBody>
      </p:sp>
    </p:spTree>
    <p:extLst>
      <p:ext uri="{BB962C8B-B14F-4D97-AF65-F5344CB8AC3E}">
        <p14:creationId xmlns:p14="http://schemas.microsoft.com/office/powerpoint/2010/main" val="15307972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E656E4-2156-D53E-5164-D930F9B745F0}"/>
              </a:ext>
            </a:extLst>
          </p:cNvPr>
          <p:cNvSpPr txBox="1">
            <a:spLocks/>
          </p:cNvSpPr>
          <p:nvPr/>
        </p:nvSpPr>
        <p:spPr>
          <a:xfrm>
            <a:off x="603504" y="585260"/>
            <a:ext cx="11588496" cy="583142"/>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fr-FR" sz="3600"/>
              <a:t>3. Les différentes phases des élections professionnelles</a:t>
            </a:r>
            <a:br>
              <a:rPr lang="fr-FR" sz="3600"/>
            </a:br>
            <a:endParaRPr lang="fr-FR" sz="3600"/>
          </a:p>
        </p:txBody>
      </p:sp>
      <p:sp>
        <p:nvSpPr>
          <p:cNvPr id="8" name="Titre 1">
            <a:extLst>
              <a:ext uri="{FF2B5EF4-FFF2-40B4-BE49-F238E27FC236}">
                <a16:creationId xmlns:a16="http://schemas.microsoft.com/office/drawing/2014/main" id="{11ECF726-84B2-05D4-E910-CB817050F34D}"/>
              </a:ext>
            </a:extLst>
          </p:cNvPr>
          <p:cNvSpPr>
            <a:spLocks noGrp="1"/>
          </p:cNvSpPr>
          <p:nvPr>
            <p:ph type="title"/>
          </p:nvPr>
        </p:nvSpPr>
        <p:spPr>
          <a:xfrm>
            <a:off x="757664" y="310940"/>
            <a:ext cx="11214258" cy="583142"/>
          </a:xfrm>
        </p:spPr>
        <p:txBody>
          <a:bodyPr/>
          <a:lstStyle/>
          <a:p>
            <a:r>
              <a:rPr lang="fr-FR"/>
              <a:t> </a:t>
            </a:r>
            <a:br>
              <a:rPr lang="fr-FR"/>
            </a:br>
            <a:endParaRPr lang="fr-FR"/>
          </a:p>
        </p:txBody>
      </p:sp>
      <p:sp>
        <p:nvSpPr>
          <p:cNvPr id="4" name="Espace réservé du texte 3">
            <a:extLst>
              <a:ext uri="{FF2B5EF4-FFF2-40B4-BE49-F238E27FC236}">
                <a16:creationId xmlns:a16="http://schemas.microsoft.com/office/drawing/2014/main" id="{7F827E85-8A82-16F5-5EA1-149DAA1A013B}"/>
              </a:ext>
            </a:extLst>
          </p:cNvPr>
          <p:cNvSpPr>
            <a:spLocks noGrp="1"/>
          </p:cNvSpPr>
          <p:nvPr>
            <p:ph type="body" sz="quarter" idx="11"/>
          </p:nvPr>
        </p:nvSpPr>
        <p:spPr>
          <a:xfrm>
            <a:off x="762229" y="1742961"/>
            <a:ext cx="10657516" cy="4529779"/>
          </a:xfrm>
        </p:spPr>
        <p:txBody>
          <a:bodyPr lIns="91440" tIns="45720" rIns="91440" bIns="45720" anchor="t"/>
          <a:lstStyle/>
          <a:p>
            <a:pPr marL="285750" indent="-285750">
              <a:buFont typeface="Wingdings" panose="05000000000000000000" pitchFamily="2" charset="2"/>
              <a:buChar char="§"/>
            </a:pPr>
            <a:r>
              <a:rPr lang="fr-FR" sz="1800" u="sng" dirty="0"/>
              <a:t>Présentation et composition des listes</a:t>
            </a:r>
          </a:p>
          <a:p>
            <a:pPr algn="just">
              <a:lnSpc>
                <a:spcPct val="100000"/>
              </a:lnSpc>
              <a:spcBef>
                <a:spcPts val="0"/>
              </a:spcBef>
            </a:pPr>
            <a:endParaRPr lang="fr-FR" sz="900" dirty="0"/>
          </a:p>
          <a:p>
            <a:pPr marL="971550" lvl="1" indent="-285750" algn="just">
              <a:lnSpc>
                <a:spcPct val="100000"/>
              </a:lnSpc>
              <a:spcBef>
                <a:spcPts val="0"/>
              </a:spcBef>
              <a:buFont typeface="Wingdings" panose="05000000000000000000" pitchFamily="2" charset="2"/>
              <a:buChar char="Ø"/>
            </a:pPr>
            <a:r>
              <a:rPr lang="fr-FR" sz="1400" dirty="0"/>
              <a:t>au moins aux deux tiers et au plus au double de sièges de représentants titulaires et de représentants suppléants à pourvoir, sans qu'il soit fait mention pour chacun des candidats de la qualité de titulaire ou de suppléant, </a:t>
            </a:r>
          </a:p>
          <a:p>
            <a:pPr marL="971550" lvl="1" indent="-285750" algn="just">
              <a:lnSpc>
                <a:spcPct val="100000"/>
              </a:lnSpc>
              <a:spcBef>
                <a:spcPts val="0"/>
              </a:spcBef>
              <a:buFontTx/>
              <a:buChar char="-"/>
            </a:pPr>
            <a:endParaRPr lang="fr-FR" sz="1400" dirty="0"/>
          </a:p>
          <a:p>
            <a:pPr marL="971550" lvl="1" indent="-285750" algn="just">
              <a:lnSpc>
                <a:spcPct val="100000"/>
              </a:lnSpc>
              <a:spcBef>
                <a:spcPts val="0"/>
              </a:spcBef>
              <a:buFont typeface="Wingdings" panose="05000000000000000000" pitchFamily="2" charset="2"/>
              <a:buChar char="Ø"/>
            </a:pPr>
            <a:r>
              <a:rPr lang="fr-FR" sz="1400" dirty="0"/>
              <a:t>mentionne les noms, prénoms et sexe de chaque candidat et indique le nombre de femmes et d’hommes,</a:t>
            </a:r>
          </a:p>
          <a:p>
            <a:pPr marL="971550" lvl="1" indent="-285750" algn="just">
              <a:lnSpc>
                <a:spcPct val="100000"/>
              </a:lnSpc>
              <a:spcBef>
                <a:spcPts val="0"/>
              </a:spcBef>
              <a:buFontTx/>
              <a:buChar char="-"/>
            </a:pPr>
            <a:endParaRPr lang="fr-FR" sz="1400" dirty="0"/>
          </a:p>
          <a:p>
            <a:pPr marL="971550" lvl="1" indent="-285750" algn="just">
              <a:lnSpc>
                <a:spcPct val="100000"/>
              </a:lnSpc>
              <a:spcBef>
                <a:spcPts val="0"/>
              </a:spcBef>
              <a:buFont typeface="Wingdings" panose="05000000000000000000" pitchFamily="2" charset="2"/>
              <a:buChar char="Ø"/>
            </a:pPr>
            <a:r>
              <a:rPr lang="fr-FR" sz="1400" dirty="0"/>
              <a:t>doit comporter le nom d’un délégué de liste, candidat ou non, désigné par l’organisation syndicale afin de  représenter la liste dans toutes les opérations électorales,</a:t>
            </a:r>
          </a:p>
          <a:p>
            <a:pPr marL="971550" lvl="1" indent="-285750" algn="just">
              <a:lnSpc>
                <a:spcPct val="100000"/>
              </a:lnSpc>
              <a:spcBef>
                <a:spcPts val="0"/>
              </a:spcBef>
              <a:buFontTx/>
              <a:buChar char="-"/>
            </a:pPr>
            <a:endParaRPr lang="fr-FR" sz="1400" dirty="0"/>
          </a:p>
          <a:p>
            <a:pPr marL="971550" lvl="1" indent="-285750" algn="just">
              <a:lnSpc>
                <a:spcPct val="100000"/>
              </a:lnSpc>
              <a:spcBef>
                <a:spcPts val="0"/>
              </a:spcBef>
              <a:buFont typeface="Wingdings" panose="05000000000000000000" pitchFamily="2" charset="2"/>
              <a:buChar char="Ø"/>
            </a:pPr>
            <a:r>
              <a:rPr lang="fr-FR" sz="1400" dirty="0"/>
              <a:t>peut indiquer le nom d’un délégué de liste suppléant destiné à remplacer le délégué titulaire en cas d’indisponibilité de ce dernier,</a:t>
            </a:r>
          </a:p>
          <a:p>
            <a:pPr marL="971550" lvl="1" indent="-285750" algn="just">
              <a:lnSpc>
                <a:spcPct val="100000"/>
              </a:lnSpc>
              <a:spcBef>
                <a:spcPts val="0"/>
              </a:spcBef>
              <a:buFontTx/>
              <a:buChar char="-"/>
            </a:pPr>
            <a:endParaRPr lang="fr-FR" sz="1400" dirty="0"/>
          </a:p>
          <a:p>
            <a:pPr marL="971550" lvl="1" indent="-285750" algn="just">
              <a:lnSpc>
                <a:spcPct val="100000"/>
              </a:lnSpc>
              <a:spcBef>
                <a:spcPts val="0"/>
              </a:spcBef>
              <a:buFont typeface="Wingdings" panose="05000000000000000000" pitchFamily="2" charset="2"/>
              <a:buChar char="Ø"/>
            </a:pPr>
            <a:r>
              <a:rPr lang="fr-FR" sz="1400" dirty="0"/>
              <a:t>présente un nombre pair de noms au moment de son dépôt, </a:t>
            </a:r>
          </a:p>
          <a:p>
            <a:pPr marL="971550" lvl="1" indent="-285750" algn="just">
              <a:lnSpc>
                <a:spcPct val="100000"/>
              </a:lnSpc>
              <a:spcBef>
                <a:spcPts val="0"/>
              </a:spcBef>
              <a:buFontTx/>
              <a:buChar char="-"/>
            </a:pPr>
            <a:endParaRPr lang="fr-FR" sz="1400" dirty="0"/>
          </a:p>
          <a:p>
            <a:pPr marL="971550" lvl="1" indent="-285750" algn="just">
              <a:lnSpc>
                <a:spcPct val="100000"/>
              </a:lnSpc>
              <a:spcBef>
                <a:spcPts val="0"/>
              </a:spcBef>
              <a:buFont typeface="Wingdings" panose="05000000000000000000" pitchFamily="2" charset="2"/>
              <a:buChar char="Ø"/>
            </a:pPr>
            <a:r>
              <a:rPr lang="fr-FR" sz="1400" dirty="0"/>
              <a:t>mentionne le nombre de femmes et d'hommes correspondant aux parts respectives de femmes et d'hommes représentés au sein du comité social au 1</a:t>
            </a:r>
            <a:r>
              <a:rPr lang="fr-FR" sz="1400" baseline="30000" dirty="0"/>
              <a:t>er</a:t>
            </a:r>
            <a:r>
              <a:rPr lang="fr-FR" sz="1400" dirty="0"/>
              <a:t> janvier 2026 (nombre calculé sur l'ensemble des candidats inscrits sur la liste. A défaut de nombre entier de candidats à désigner pour chacun des deux sexes, l'organisation syndicale procède indifféremment à l'arrondi à l'entier inférieur ou supérieur).</a:t>
            </a:r>
          </a:p>
        </p:txBody>
      </p:sp>
    </p:spTree>
    <p:extLst>
      <p:ext uri="{BB962C8B-B14F-4D97-AF65-F5344CB8AC3E}">
        <p14:creationId xmlns:p14="http://schemas.microsoft.com/office/powerpoint/2010/main" val="7493661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DD891B-2A95-9DF3-0A82-3BA7669A0C68}"/>
              </a:ext>
            </a:extLst>
          </p:cNvPr>
          <p:cNvSpPr txBox="1">
            <a:spLocks/>
          </p:cNvSpPr>
          <p:nvPr/>
        </p:nvSpPr>
        <p:spPr>
          <a:xfrm>
            <a:off x="603504" y="585260"/>
            <a:ext cx="11588496" cy="583142"/>
          </a:xfrm>
          <a:prstGeom prst="rect">
            <a:avLst/>
          </a:prstGeom>
        </p:spPr>
        <p:txBody>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fr-FR" sz="3600"/>
              <a:t>3. Les différentes phases des élections professionnelles</a:t>
            </a:r>
            <a:br>
              <a:rPr lang="fr-FR" sz="3600"/>
            </a:br>
            <a:r>
              <a:rPr lang="fr-FR" sz="3600"/>
              <a:t> </a:t>
            </a:r>
            <a:br>
              <a:rPr lang="fr-FR" sz="3600"/>
            </a:br>
            <a:endParaRPr lang="fr-FR" sz="3600"/>
          </a:p>
        </p:txBody>
      </p:sp>
      <p:sp>
        <p:nvSpPr>
          <p:cNvPr id="8" name="Titre 1">
            <a:extLst>
              <a:ext uri="{FF2B5EF4-FFF2-40B4-BE49-F238E27FC236}">
                <a16:creationId xmlns:a16="http://schemas.microsoft.com/office/drawing/2014/main" id="{11ECF726-84B2-05D4-E910-CB817050F34D}"/>
              </a:ext>
            </a:extLst>
          </p:cNvPr>
          <p:cNvSpPr>
            <a:spLocks noGrp="1"/>
          </p:cNvSpPr>
          <p:nvPr>
            <p:ph type="title"/>
          </p:nvPr>
        </p:nvSpPr>
        <p:spPr>
          <a:xfrm>
            <a:off x="757664" y="310940"/>
            <a:ext cx="11214258" cy="583142"/>
          </a:xfrm>
        </p:spPr>
        <p:txBody>
          <a:bodyPr/>
          <a:lstStyle/>
          <a:p>
            <a:r>
              <a:rPr lang="fr-FR"/>
              <a:t> </a:t>
            </a:r>
            <a:br>
              <a:rPr lang="fr-FR"/>
            </a:br>
            <a:endParaRPr lang="fr-FR"/>
          </a:p>
        </p:txBody>
      </p:sp>
      <p:sp>
        <p:nvSpPr>
          <p:cNvPr id="4" name="Espace réservé du texte 3">
            <a:extLst>
              <a:ext uri="{FF2B5EF4-FFF2-40B4-BE49-F238E27FC236}">
                <a16:creationId xmlns:a16="http://schemas.microsoft.com/office/drawing/2014/main" id="{7F827E85-8A82-16F5-5EA1-149DAA1A013B}"/>
              </a:ext>
            </a:extLst>
          </p:cNvPr>
          <p:cNvSpPr>
            <a:spLocks noGrp="1"/>
          </p:cNvSpPr>
          <p:nvPr>
            <p:ph type="body" sz="quarter" idx="11"/>
          </p:nvPr>
        </p:nvSpPr>
        <p:spPr>
          <a:xfrm>
            <a:off x="855662" y="1712975"/>
            <a:ext cx="10647490" cy="3666067"/>
          </a:xfrm>
        </p:spPr>
        <p:txBody>
          <a:bodyPr/>
          <a:lstStyle/>
          <a:p>
            <a:endParaRPr lang="fr-FR" sz="1800" b="1" dirty="0">
              <a:latin typeface="Aptos Narrow" panose="020B0004020202020204" pitchFamily="34" charset="0"/>
            </a:endParaRPr>
          </a:p>
          <a:p>
            <a:r>
              <a:rPr lang="fr-FR" sz="1800" b="1" dirty="0">
                <a:latin typeface="Aptos Narrow" panose="020B0004020202020204" pitchFamily="34" charset="0"/>
              </a:rPr>
              <a:t>☑</a:t>
            </a:r>
            <a:r>
              <a:rPr lang="fr-FR" sz="1800" b="1" dirty="0"/>
              <a:t> Dépôt des listes de candidats fixée au plus tard 6 semaines avant la date du scrutin </a:t>
            </a:r>
            <a:endParaRPr lang="fr-FR" sz="1800" dirty="0">
              <a:solidFill>
                <a:schemeClr val="accent2"/>
              </a:solidFill>
            </a:endParaRPr>
          </a:p>
          <a:p>
            <a:r>
              <a:rPr lang="fr-FR" sz="1600" u="sng" dirty="0"/>
              <a:t>Aucune modification possible de la liste après la date limite de dépôt, ni retrait de candidature</a:t>
            </a:r>
          </a:p>
          <a:p>
            <a:r>
              <a:rPr lang="fr-FR" sz="1600" b="0" i="1" u="none" strike="noStrike" dirty="0">
                <a:solidFill>
                  <a:srgbClr val="000000"/>
                </a:solidFill>
                <a:effectLst/>
                <a:latin typeface="Trebuchet MS" panose="020B0603020202020204" pitchFamily="34" charset="0"/>
              </a:rPr>
              <a:t>Échanges préalables avec les organisations syndicales fortement conseillés</a:t>
            </a:r>
          </a:p>
          <a:p>
            <a:endParaRPr lang="fr-FR" sz="1000" dirty="0"/>
          </a:p>
          <a:p>
            <a:r>
              <a:rPr lang="fr-FR" sz="1800" b="1" dirty="0">
                <a:latin typeface="Aptos Narrow" panose="020B0004020202020204" pitchFamily="34" charset="0"/>
              </a:rPr>
              <a:t>☑</a:t>
            </a:r>
            <a:r>
              <a:rPr lang="fr-FR" sz="1800" b="1" dirty="0"/>
              <a:t> Examen de la recevabilité des listes par l’autorité territoriale</a:t>
            </a:r>
          </a:p>
          <a:p>
            <a:r>
              <a:rPr lang="fr-FR" sz="1600" dirty="0"/>
              <a:t>Lorsque l’AT constate qu’une liste de candidats ne satisfait pas aux conditions ou ne respecte pas le nombre minimal ou maximal du nombre de candidat, elle informe le délégué de liste </a:t>
            </a:r>
            <a:r>
              <a:rPr lang="fr-FR" sz="1600" b="1" dirty="0"/>
              <a:t>au plus tard le jour suivant la date limite de dépôt des listes, par décision motivée, de l’irrecevabilité de la liste</a:t>
            </a:r>
            <a:r>
              <a:rPr lang="fr-FR" sz="1600" dirty="0"/>
              <a:t>. </a:t>
            </a:r>
            <a:r>
              <a:rPr lang="fr-FR" sz="1600" i="1" dirty="0"/>
              <a:t>(art R.211-60 du CGFP)</a:t>
            </a:r>
          </a:p>
          <a:p>
            <a:r>
              <a:rPr lang="fr-FR" sz="1000" b="1" dirty="0"/>
              <a:t> </a:t>
            </a:r>
          </a:p>
          <a:p>
            <a:r>
              <a:rPr lang="fr-FR" sz="1800" b="1" dirty="0">
                <a:latin typeface="Aptos Narrow" panose="020B0004020202020204" pitchFamily="34" charset="0"/>
              </a:rPr>
              <a:t>☑</a:t>
            </a:r>
            <a:r>
              <a:rPr lang="fr-FR" sz="1800" b="1" dirty="0"/>
              <a:t> Affichage des listes de candidats au plus tard 2 jours après la date limite de dépôt de listes</a:t>
            </a:r>
            <a:r>
              <a:rPr lang="fr-FR" sz="1600" dirty="0"/>
              <a:t>, dans les locaux administratifs et sur le site internet de la collectivité.</a:t>
            </a:r>
          </a:p>
          <a:p>
            <a:pPr>
              <a:lnSpc>
                <a:spcPct val="100000"/>
              </a:lnSpc>
              <a:spcBef>
                <a:spcPts val="0"/>
              </a:spcBef>
            </a:pPr>
            <a:r>
              <a:rPr lang="fr-FR" sz="1600" dirty="0"/>
              <a:t>Les agents sont informés du lieu de consultation des listes de candidats</a:t>
            </a:r>
          </a:p>
          <a:p>
            <a:r>
              <a:rPr lang="fr-FR" sz="1800" dirty="0"/>
              <a:t>↘ Remise d’un récépissé au délégué de liste (ou à son suppléant) après dépôt de la liste</a:t>
            </a:r>
          </a:p>
          <a:p>
            <a:endParaRPr lang="fr-FR" sz="1800" dirty="0">
              <a:solidFill>
                <a:srgbClr val="FF0000"/>
              </a:solidFill>
            </a:endParaRPr>
          </a:p>
          <a:p>
            <a:pPr algn="l"/>
            <a:endParaRPr lang="fr-FR" sz="1800" dirty="0"/>
          </a:p>
        </p:txBody>
      </p:sp>
    </p:spTree>
    <p:extLst>
      <p:ext uri="{BB962C8B-B14F-4D97-AF65-F5344CB8AC3E}">
        <p14:creationId xmlns:p14="http://schemas.microsoft.com/office/powerpoint/2010/main" val="13203520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1CEAB4EA-87E8-7FAF-3490-72803A3E87EC}"/>
              </a:ext>
            </a:extLst>
          </p:cNvPr>
          <p:cNvSpPr>
            <a:spLocks noGrp="1"/>
          </p:cNvSpPr>
          <p:nvPr>
            <p:ph type="title"/>
          </p:nvPr>
        </p:nvSpPr>
        <p:spPr>
          <a:xfrm>
            <a:off x="539496" y="585788"/>
            <a:ext cx="11585448" cy="582612"/>
          </a:xfrm>
        </p:spPr>
        <p:txBody>
          <a:bodyPr/>
          <a:lstStyle/>
          <a:p>
            <a:r>
              <a:rPr lang="fr-FR" sz="3600" dirty="0"/>
              <a:t>3. Les différentes phases des élections professionnelles</a:t>
            </a:r>
            <a:br>
              <a:rPr lang="fr-FR" sz="3600" dirty="0"/>
            </a:br>
            <a:r>
              <a:rPr lang="fr-FR" sz="3600" dirty="0"/>
              <a:t> </a:t>
            </a:r>
            <a:br>
              <a:rPr lang="fr-FR" sz="3600" dirty="0"/>
            </a:br>
            <a:endParaRPr lang="fr-FR" sz="3600" dirty="0"/>
          </a:p>
        </p:txBody>
      </p:sp>
      <p:sp>
        <p:nvSpPr>
          <p:cNvPr id="3" name="Espace réservé du texte 2">
            <a:extLst>
              <a:ext uri="{FF2B5EF4-FFF2-40B4-BE49-F238E27FC236}">
                <a16:creationId xmlns:a16="http://schemas.microsoft.com/office/drawing/2014/main" id="{BE8385F9-40DE-BC3A-E02D-BAE32BD0B54C}"/>
              </a:ext>
            </a:extLst>
          </p:cNvPr>
          <p:cNvSpPr>
            <a:spLocks noGrp="1"/>
          </p:cNvSpPr>
          <p:nvPr>
            <p:ph type="body" sz="quarter" idx="11"/>
          </p:nvPr>
        </p:nvSpPr>
        <p:spPr>
          <a:xfrm>
            <a:off x="855662" y="1685543"/>
            <a:ext cx="10454177" cy="4586669"/>
          </a:xfrm>
        </p:spPr>
        <p:txBody>
          <a:bodyPr/>
          <a:lstStyle/>
          <a:p>
            <a:pPr marL="285750" indent="-285750">
              <a:buFont typeface="Wingdings" panose="05000000000000000000" pitchFamily="2" charset="2"/>
              <a:buChar char="§"/>
            </a:pPr>
            <a:r>
              <a:rPr lang="fr-FR" sz="1800" i="0" u="sng" strike="noStrike" baseline="0" dirty="0"/>
              <a:t>Cas des candidats reconnus inéligibles </a:t>
            </a:r>
            <a:r>
              <a:rPr lang="fr-FR" sz="1800" i="0" u="none" strike="noStrike" baseline="0" dirty="0"/>
              <a:t>:</a:t>
            </a:r>
          </a:p>
          <a:p>
            <a:pPr>
              <a:lnSpc>
                <a:spcPct val="100000"/>
              </a:lnSpc>
              <a:spcBef>
                <a:spcPts val="0"/>
              </a:spcBef>
            </a:pPr>
            <a:endParaRPr lang="fr-FR" sz="1000" b="0" i="0" u="none" strike="noStrike" baseline="0" dirty="0"/>
          </a:p>
          <a:p>
            <a:pPr>
              <a:lnSpc>
                <a:spcPct val="100000"/>
              </a:lnSpc>
              <a:spcBef>
                <a:spcPts val="0"/>
              </a:spcBef>
            </a:pPr>
            <a:r>
              <a:rPr lang="fr-FR" sz="1600" b="0" i="0" u="none" strike="noStrike" baseline="0" dirty="0"/>
              <a:t>Principe : </a:t>
            </a:r>
            <a:r>
              <a:rPr lang="fr-FR" sz="1600" b="1" i="0" u="none" strike="noStrike" baseline="0" dirty="0"/>
              <a:t>Aucune liste de candidats ne peut être modifiée</a:t>
            </a:r>
            <a:r>
              <a:rPr lang="fr-FR" sz="1600" b="0" i="0" u="none" strike="noStrike" baseline="0" dirty="0"/>
              <a:t> après la date limite du dépôt des listes.</a:t>
            </a:r>
          </a:p>
          <a:p>
            <a:pPr>
              <a:lnSpc>
                <a:spcPct val="100000"/>
              </a:lnSpc>
              <a:spcBef>
                <a:spcPts val="0"/>
              </a:spcBef>
            </a:pPr>
            <a:r>
              <a:rPr lang="fr-FR" sz="1600" dirty="0">
                <a:latin typeface="Aptos Narrow" panose="020B0004020202020204" pitchFamily="34" charset="0"/>
              </a:rPr>
              <a:t>↘ </a:t>
            </a:r>
            <a:r>
              <a:rPr lang="fr-FR" sz="1600" b="1" dirty="0"/>
              <a:t>Rectifications peuvent être apportées lorsque l’éligibilité d’un candidat est mise en cause</a:t>
            </a:r>
            <a:r>
              <a:rPr lang="fr-FR" sz="1600" dirty="0"/>
              <a:t>.</a:t>
            </a:r>
          </a:p>
          <a:p>
            <a:pPr>
              <a:lnSpc>
                <a:spcPct val="100000"/>
              </a:lnSpc>
              <a:spcBef>
                <a:spcPts val="0"/>
              </a:spcBef>
            </a:pPr>
            <a:endParaRPr lang="fr-FR" sz="1000" dirty="0"/>
          </a:p>
          <a:p>
            <a:pPr>
              <a:lnSpc>
                <a:spcPct val="100000"/>
              </a:lnSpc>
              <a:spcBef>
                <a:spcPts val="0"/>
              </a:spcBef>
            </a:pPr>
            <a:r>
              <a:rPr lang="fr-FR" sz="1600" u="dotted" dirty="0"/>
              <a:t>Procédure</a:t>
            </a:r>
            <a:r>
              <a:rPr lang="fr-FR" sz="1600" dirty="0"/>
              <a:t> </a:t>
            </a:r>
            <a:r>
              <a:rPr lang="fr-FR" sz="1600" b="0" i="1" u="none" strike="noStrike" dirty="0">
                <a:solidFill>
                  <a:srgbClr val="000000"/>
                </a:solidFill>
                <a:effectLst/>
                <a:latin typeface="Trebuchet MS" panose="020B0603020202020204" pitchFamily="34" charset="0"/>
              </a:rPr>
              <a:t>(art. R211-62 du CGFP)</a:t>
            </a:r>
            <a:r>
              <a:rPr lang="fr-FR" sz="1600" b="0" i="0" u="none" strike="noStrike" dirty="0">
                <a:solidFill>
                  <a:srgbClr val="000000"/>
                </a:solidFill>
                <a:effectLst/>
                <a:latin typeface="Trebuchet MS" panose="020B0603020202020204" pitchFamily="34" charset="0"/>
              </a:rPr>
              <a:t> </a:t>
            </a:r>
            <a:r>
              <a:rPr lang="fr-FR" sz="1600" dirty="0"/>
              <a:t>:</a:t>
            </a:r>
          </a:p>
          <a:p>
            <a:pPr marL="285750" indent="-285750">
              <a:lnSpc>
                <a:spcPct val="100000"/>
              </a:lnSpc>
              <a:spcBef>
                <a:spcPts val="0"/>
              </a:spcBef>
              <a:buFont typeface="Wingdings" panose="05000000000000000000" pitchFamily="2" charset="2"/>
              <a:buChar char="§"/>
            </a:pPr>
            <a:r>
              <a:rPr lang="fr-FR" sz="1400" dirty="0"/>
              <a:t>Inéligibilité d’un candidat reconnue dans un délai de 8 jours francs après la date limite de dépôt</a:t>
            </a:r>
          </a:p>
          <a:p>
            <a:pPr marL="285750" indent="-285750">
              <a:lnSpc>
                <a:spcPct val="100000"/>
              </a:lnSpc>
              <a:spcBef>
                <a:spcPts val="0"/>
              </a:spcBef>
              <a:buFont typeface="Wingdings" panose="05000000000000000000" pitchFamily="2" charset="2"/>
              <a:buChar char="§"/>
            </a:pPr>
            <a:r>
              <a:rPr lang="fr-FR" sz="1400" dirty="0"/>
              <a:t>Autorité territoriale informe sans délai le délégué de liste </a:t>
            </a:r>
          </a:p>
          <a:p>
            <a:pPr marL="285750" indent="-285750">
              <a:lnSpc>
                <a:spcPct val="100000"/>
              </a:lnSpc>
              <a:spcBef>
                <a:spcPts val="0"/>
              </a:spcBef>
              <a:buFont typeface="Wingdings" panose="05000000000000000000" pitchFamily="2" charset="2"/>
              <a:buChar char="§"/>
            </a:pPr>
            <a:r>
              <a:rPr lang="fr-FR" sz="1400" dirty="0"/>
              <a:t>Délégué de liste dispose dans un délai de 3 jours francs à l’expiration des 8 jours francs pour procéder aux rectifications</a:t>
            </a:r>
          </a:p>
          <a:p>
            <a:pPr marL="285750" indent="-285750">
              <a:lnSpc>
                <a:spcPct val="100000"/>
              </a:lnSpc>
              <a:spcBef>
                <a:spcPts val="0"/>
              </a:spcBef>
              <a:buFont typeface="Wingdings" panose="05000000000000000000" pitchFamily="2" charset="2"/>
              <a:buChar char="§"/>
            </a:pPr>
            <a:r>
              <a:rPr lang="fr-FR" sz="1400" dirty="0"/>
              <a:t>Candidat inéligible remplacé par un agent désigné dans le respect des règles relatives à la répartition Femmes-Hommes. A l’occasion de cette désignation, possibilité de l’ordre de présentation de la liste.</a:t>
            </a:r>
          </a:p>
          <a:p>
            <a:pPr>
              <a:lnSpc>
                <a:spcPct val="100000"/>
              </a:lnSpc>
              <a:spcBef>
                <a:spcPts val="0"/>
              </a:spcBef>
            </a:pPr>
            <a:endParaRPr lang="fr-FR" sz="1000" dirty="0"/>
          </a:p>
          <a:p>
            <a:pPr>
              <a:lnSpc>
                <a:spcPct val="100000"/>
              </a:lnSpc>
              <a:spcBef>
                <a:spcPts val="0"/>
              </a:spcBef>
            </a:pPr>
            <a:r>
              <a:rPr lang="fr-FR" sz="1600" dirty="0"/>
              <a:t>A défaut de rectification, l’AT raye de la liste les candidats inéligibles.</a:t>
            </a:r>
          </a:p>
          <a:p>
            <a:pPr>
              <a:lnSpc>
                <a:spcPct val="100000"/>
              </a:lnSpc>
              <a:spcBef>
                <a:spcPts val="0"/>
              </a:spcBef>
            </a:pPr>
            <a:r>
              <a:rPr lang="fr-FR" sz="1400" dirty="0"/>
              <a:t>La liste ne peut être maintenue que si elle remplit les conditions de recevabilité : 2/3 au moins des sièges de titulaires et suppléants à pourvoir  et respect de la répartition F-H.</a:t>
            </a:r>
          </a:p>
          <a:p>
            <a:pPr>
              <a:lnSpc>
                <a:spcPct val="100000"/>
              </a:lnSpc>
              <a:spcBef>
                <a:spcPts val="0"/>
              </a:spcBef>
            </a:pPr>
            <a:endParaRPr lang="fr-FR" sz="1000" dirty="0"/>
          </a:p>
          <a:p>
            <a:r>
              <a:rPr lang="fr-FR" sz="1600" b="0" i="0" u="none" strike="noStrike" baseline="0" dirty="0"/>
              <a:t>Si le </a:t>
            </a:r>
            <a:r>
              <a:rPr lang="fr-FR" sz="1600" b="1" i="0" u="none" strike="noStrike" baseline="0" dirty="0"/>
              <a:t>fait motivant l’inéligibilité </a:t>
            </a:r>
            <a:r>
              <a:rPr lang="fr-FR" sz="1600" b="0" i="0" u="none" strike="noStrike" baseline="0" dirty="0"/>
              <a:t>d’un candidat intervient </a:t>
            </a:r>
            <a:r>
              <a:rPr lang="fr-FR" sz="1600" b="1" i="0" u="none" strike="noStrike" baseline="0" dirty="0"/>
              <a:t>après la date limite de dépôt des listes de candidats</a:t>
            </a:r>
            <a:r>
              <a:rPr lang="fr-FR" sz="1600" b="0" i="0" u="none" strike="noStrike" baseline="0" dirty="0"/>
              <a:t>, le candidat inéligible peut être </a:t>
            </a:r>
            <a:r>
              <a:rPr lang="fr-FR" sz="1600" b="1" i="0" u="none" strike="noStrike" baseline="0" dirty="0"/>
              <a:t>remplacé jusqu’au 15ème jour </a:t>
            </a:r>
            <a:r>
              <a:rPr lang="fr-FR" sz="1600" b="0" i="0" u="none" strike="noStrike" baseline="0" dirty="0"/>
              <a:t>précédant le scrutin.</a:t>
            </a:r>
          </a:p>
          <a:p>
            <a:r>
              <a:rPr lang="fr-FR" sz="1600" b="0" i="0" u="none" strike="noStrike" baseline="0" dirty="0"/>
              <a:t>Les rectifications apportées ultérieurement sont affichées immédiatement.</a:t>
            </a:r>
          </a:p>
        </p:txBody>
      </p:sp>
    </p:spTree>
    <p:extLst>
      <p:ext uri="{BB962C8B-B14F-4D97-AF65-F5344CB8AC3E}">
        <p14:creationId xmlns:p14="http://schemas.microsoft.com/office/powerpoint/2010/main" val="2866693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FE3255-1C85-AE14-E2B9-DFE1B0F19BBD}"/>
              </a:ext>
            </a:extLst>
          </p:cNvPr>
          <p:cNvSpPr txBox="1">
            <a:spLocks/>
          </p:cNvSpPr>
          <p:nvPr/>
        </p:nvSpPr>
        <p:spPr>
          <a:xfrm>
            <a:off x="603504" y="585260"/>
            <a:ext cx="11588496" cy="583142"/>
          </a:xfrm>
          <a:prstGeom prst="rect">
            <a:avLst/>
          </a:prstGeom>
        </p:spPr>
        <p:txBody>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fr-FR" sz="3600"/>
              <a:t>3. Les différentes phases des élections professionnelles</a:t>
            </a:r>
          </a:p>
        </p:txBody>
      </p:sp>
      <p:sp>
        <p:nvSpPr>
          <p:cNvPr id="3" name="Espace réservé du texte 2"/>
          <p:cNvSpPr>
            <a:spLocks noGrp="1"/>
          </p:cNvSpPr>
          <p:nvPr>
            <p:ph type="body" sz="quarter" idx="11"/>
          </p:nvPr>
        </p:nvSpPr>
        <p:spPr>
          <a:xfrm>
            <a:off x="855662" y="1680276"/>
            <a:ext cx="10454177" cy="5196012"/>
          </a:xfrm>
        </p:spPr>
        <p:txBody>
          <a:bodyPr lIns="91440" tIns="45720" rIns="91440" bIns="45720" anchor="t"/>
          <a:lstStyle/>
          <a:p>
            <a:pPr marL="285750" indent="-285750" algn="just">
              <a:lnSpc>
                <a:spcPct val="100000"/>
              </a:lnSpc>
              <a:spcBef>
                <a:spcPts val="0"/>
              </a:spcBef>
              <a:buFont typeface="Wingdings" panose="05000000000000000000" pitchFamily="2" charset="2"/>
              <a:buChar char="§"/>
            </a:pPr>
            <a:r>
              <a:rPr lang="fr-FR" sz="1800" b="1" u="sng" dirty="0"/>
              <a:t>Carence</a:t>
            </a:r>
            <a:r>
              <a:rPr lang="fr-FR" sz="1600" b="1" u="sng" dirty="0"/>
              <a:t> de candidats : Tirage au sort</a:t>
            </a:r>
            <a:r>
              <a:rPr lang="fr-FR" sz="1600" dirty="0"/>
              <a:t> </a:t>
            </a:r>
            <a:r>
              <a:rPr lang="fr-FR" sz="1600" i="1" dirty="0"/>
              <a:t>(art R.521-137 du CGFP)</a:t>
            </a:r>
          </a:p>
          <a:p>
            <a:pPr algn="just">
              <a:spcBef>
                <a:spcPts val="0"/>
              </a:spcBef>
            </a:pPr>
            <a:endParaRPr lang="fr-FR" sz="1600" dirty="0"/>
          </a:p>
          <a:p>
            <a:pPr algn="just">
              <a:spcBef>
                <a:spcPts val="0"/>
              </a:spcBef>
            </a:pPr>
            <a:r>
              <a:rPr lang="fr-FR" sz="1600" dirty="0">
                <a:latin typeface="Aptos Narrow" panose="020B0004020202020204" pitchFamily="34" charset="0"/>
              </a:rPr>
              <a:t>↘ </a:t>
            </a:r>
            <a:r>
              <a:rPr lang="fr-FR" sz="1600" dirty="0"/>
              <a:t>attribution des sièges faite par tirage au sort parmi les électeurs qui remplissent les conditions d’éligibilité</a:t>
            </a:r>
          </a:p>
          <a:p>
            <a:pPr algn="just">
              <a:spcBef>
                <a:spcPts val="0"/>
              </a:spcBef>
            </a:pPr>
            <a:endParaRPr lang="fr-FR" sz="1600" dirty="0"/>
          </a:p>
          <a:p>
            <a:pPr algn="just"/>
            <a:r>
              <a:rPr lang="fr-FR" sz="1600" b="1" dirty="0"/>
              <a:t>L</a:t>
            </a:r>
            <a:r>
              <a:rPr lang="fr-FR" sz="1600" b="1" i="0" u="none" strike="noStrike" baseline="0" dirty="0"/>
              <a:t>’autorité territoriale rédige un procès-verbal de carence à la date limite du dépôt de listes.</a:t>
            </a:r>
          </a:p>
          <a:p>
            <a:pPr marL="971550" lvl="1" indent="-285750" algn="just">
              <a:buFont typeface="Wingdings" panose="05000000000000000000" pitchFamily="2" charset="2"/>
              <a:buChar char="Ø"/>
            </a:pPr>
            <a:r>
              <a:rPr lang="fr-FR" sz="1600" b="0" i="0" u="none" strike="noStrike" baseline="0" dirty="0"/>
              <a:t>Arrêté fixant les modalités d’organisation du tirage au sort.​</a:t>
            </a:r>
          </a:p>
          <a:p>
            <a:pPr algn="just"/>
            <a:r>
              <a:rPr lang="fr-FR" sz="1600" b="1" i="0" u="none" strike="noStrike" baseline="0" dirty="0"/>
              <a:t>Information au personnel au moins 8 jours avant</a:t>
            </a:r>
            <a:r>
              <a:rPr lang="fr-FR" sz="1600" b="0" i="0" u="none" strike="noStrike" baseline="0" dirty="0"/>
              <a:t>, précisant le jour, l’heure et le lieu (par affichage dans les locaux administratifs).​</a:t>
            </a:r>
          </a:p>
          <a:p>
            <a:pPr algn="just"/>
            <a:r>
              <a:rPr lang="fr-FR" sz="1600" b="0" i="0" u="none" strike="noStrike" baseline="0" dirty="0"/>
              <a:t>Tout électeur au CST peut y assister.​</a:t>
            </a:r>
          </a:p>
          <a:p>
            <a:pPr algn="just"/>
            <a:r>
              <a:rPr lang="fr-FR" sz="1600" b="0" i="0" u="none" strike="noStrike" baseline="0" dirty="0"/>
              <a:t>Le tirage au sort est effectué par l’autorité territoriale ou son représentant. Convocation des membres du bureau si celui-ci a été mis en place.​</a:t>
            </a:r>
          </a:p>
          <a:p>
            <a:pPr algn="just"/>
            <a:r>
              <a:rPr lang="fr-FR" sz="1600" b="0" i="0" u="none" strike="noStrike" baseline="0" dirty="0"/>
              <a:t>Si les agents désignés par tirage au sort n’acceptent pas leur nomination, les sièges vacants des représentants du personnel sont attribués à des représentants des collectivités ou des établissements dont relève le personnel. Dans ce cas, le principe de répartition équilibrée ne s’applique pas.​</a:t>
            </a:r>
          </a:p>
          <a:p>
            <a:pPr algn="just"/>
            <a:r>
              <a:rPr lang="fr-FR" sz="1600" b="0" i="0" u="none" strike="noStrike" baseline="0" dirty="0"/>
              <a:t>En pratique, il est préconisé de procéder au tirage au sort avec un nombre de noms supérieur à celui des sièges à pourvoir afin d’anticiper le cas où certains agents refuseraient leur nomination.</a:t>
            </a:r>
          </a:p>
          <a:p>
            <a:pPr algn="just">
              <a:lnSpc>
                <a:spcPct val="100000"/>
              </a:lnSpc>
              <a:spcBef>
                <a:spcPts val="0"/>
              </a:spcBef>
            </a:pPr>
            <a:endParaRPr lang="fr-FR" sz="1400" dirty="0">
              <a:solidFill>
                <a:srgbClr val="FF0000"/>
              </a:solidFill>
            </a:endParaRPr>
          </a:p>
        </p:txBody>
      </p:sp>
      <p:sp>
        <p:nvSpPr>
          <p:cNvPr id="7" name="Titre 1">
            <a:extLst>
              <a:ext uri="{FF2B5EF4-FFF2-40B4-BE49-F238E27FC236}">
                <a16:creationId xmlns:a16="http://schemas.microsoft.com/office/drawing/2014/main" id="{1ABE62CD-6016-0410-0687-B9052B40A9A1}"/>
              </a:ext>
            </a:extLst>
          </p:cNvPr>
          <p:cNvSpPr>
            <a:spLocks noGrp="1"/>
          </p:cNvSpPr>
          <p:nvPr>
            <p:ph type="title"/>
          </p:nvPr>
        </p:nvSpPr>
        <p:spPr>
          <a:xfrm>
            <a:off x="757664" y="310940"/>
            <a:ext cx="11214258" cy="583142"/>
          </a:xfrm>
        </p:spPr>
        <p:txBody>
          <a:bodyPr/>
          <a:lstStyle/>
          <a:p>
            <a:r>
              <a:rPr lang="fr-FR"/>
              <a:t> </a:t>
            </a:r>
            <a:br>
              <a:rPr lang="fr-FR"/>
            </a:br>
            <a:br>
              <a:rPr lang="fr-FR"/>
            </a:br>
            <a:endParaRPr lang="fr-FR"/>
          </a:p>
        </p:txBody>
      </p:sp>
    </p:spTree>
    <p:extLst>
      <p:ext uri="{BB962C8B-B14F-4D97-AF65-F5344CB8AC3E}">
        <p14:creationId xmlns:p14="http://schemas.microsoft.com/office/powerpoint/2010/main" val="34836866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3F79B454-778E-1EB1-04CB-1BC1EB3DDC12}"/>
              </a:ext>
            </a:extLst>
          </p:cNvPr>
          <p:cNvSpPr>
            <a:spLocks noGrp="1"/>
          </p:cNvSpPr>
          <p:nvPr>
            <p:ph type="body" sz="quarter" idx="12"/>
          </p:nvPr>
        </p:nvSpPr>
        <p:spPr>
          <a:xfrm>
            <a:off x="855663" y="1752600"/>
            <a:ext cx="10453687" cy="382588"/>
          </a:xfrm>
        </p:spPr>
        <p:txBody>
          <a:bodyPr/>
          <a:lstStyle/>
          <a:p>
            <a:r>
              <a:rPr lang="fr-FR" sz="2000" b="1" dirty="0">
                <a:solidFill>
                  <a:srgbClr val="0070C0"/>
                </a:solidFill>
              </a:rPr>
              <a:t>Le matériel de vote : obligation de l’autorité territoriale</a:t>
            </a:r>
            <a:endParaRPr lang="fr-FR" sz="2000" dirty="0">
              <a:solidFill>
                <a:srgbClr val="0070C0"/>
              </a:solidFill>
            </a:endParaRPr>
          </a:p>
          <a:p>
            <a:endParaRPr lang="fr-FR" sz="1400" dirty="0"/>
          </a:p>
        </p:txBody>
      </p:sp>
      <p:sp>
        <p:nvSpPr>
          <p:cNvPr id="5" name="Titre 1">
            <a:extLst>
              <a:ext uri="{FF2B5EF4-FFF2-40B4-BE49-F238E27FC236}">
                <a16:creationId xmlns:a16="http://schemas.microsoft.com/office/drawing/2014/main" id="{3D116E21-47D5-393C-23FC-1CFA35A1BC88}"/>
              </a:ext>
            </a:extLst>
          </p:cNvPr>
          <p:cNvSpPr txBox="1">
            <a:spLocks/>
          </p:cNvSpPr>
          <p:nvPr/>
        </p:nvSpPr>
        <p:spPr>
          <a:xfrm>
            <a:off x="603504" y="585260"/>
            <a:ext cx="11588496" cy="583142"/>
          </a:xfrm>
          <a:prstGeom prst="rect">
            <a:avLst/>
          </a:prstGeom>
        </p:spPr>
        <p:txBody>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fr-FR" sz="3600" dirty="0"/>
              <a:t>3. Les différentes phases des élections professionnelles</a:t>
            </a:r>
            <a:br>
              <a:rPr lang="fr-FR" sz="3600" dirty="0"/>
            </a:br>
            <a:r>
              <a:rPr lang="fr-FR" sz="3600" dirty="0"/>
              <a:t> </a:t>
            </a:r>
            <a:br>
              <a:rPr lang="fr-FR" sz="3600" dirty="0"/>
            </a:br>
            <a:endParaRPr lang="fr-FR" sz="3600" dirty="0"/>
          </a:p>
        </p:txBody>
      </p:sp>
      <p:sp>
        <p:nvSpPr>
          <p:cNvPr id="2" name="Titre 1"/>
          <p:cNvSpPr>
            <a:spLocks noGrp="1"/>
          </p:cNvSpPr>
          <p:nvPr>
            <p:ph type="title"/>
          </p:nvPr>
        </p:nvSpPr>
        <p:spPr/>
        <p:txBody>
          <a:bodyPr/>
          <a:lstStyle/>
          <a:p>
            <a:r>
              <a:rPr lang="fr-FR"/>
              <a:t> </a:t>
            </a:r>
          </a:p>
        </p:txBody>
      </p:sp>
      <p:sp>
        <p:nvSpPr>
          <p:cNvPr id="3" name="Espace réservé du texte 2"/>
          <p:cNvSpPr>
            <a:spLocks noGrp="1"/>
          </p:cNvSpPr>
          <p:nvPr>
            <p:ph type="body" sz="quarter" idx="11"/>
          </p:nvPr>
        </p:nvSpPr>
        <p:spPr>
          <a:xfrm>
            <a:off x="432144" y="2228219"/>
            <a:ext cx="11316929" cy="4424516"/>
          </a:xfrm>
        </p:spPr>
        <p:txBody>
          <a:bodyPr lIns="91440" tIns="45720" rIns="91440" bIns="45720" anchor="t"/>
          <a:lstStyle/>
          <a:p>
            <a:pPr>
              <a:lnSpc>
                <a:spcPct val="100000"/>
              </a:lnSpc>
              <a:spcBef>
                <a:spcPts val="0"/>
              </a:spcBef>
            </a:pPr>
            <a:r>
              <a:rPr lang="fr-FR" sz="1600" dirty="0"/>
              <a:t>Envoi du matériel électoral : 	au plus tard 10 jours avant le scrutin pour le vote par correspondance</a:t>
            </a:r>
          </a:p>
          <a:p>
            <a:pPr>
              <a:lnSpc>
                <a:spcPct val="100000"/>
              </a:lnSpc>
              <a:spcBef>
                <a:spcPts val="0"/>
              </a:spcBef>
            </a:pPr>
            <a:r>
              <a:rPr lang="fr-FR" sz="1600" dirty="0"/>
              <a:t>			au moins 15 jours avant le scrutin pour le vote électronique</a:t>
            </a:r>
          </a:p>
          <a:p>
            <a:pPr>
              <a:lnSpc>
                <a:spcPct val="100000"/>
              </a:lnSpc>
              <a:spcBef>
                <a:spcPts val="0"/>
              </a:spcBef>
            </a:pPr>
            <a:endParaRPr lang="fr-FR" sz="1600" dirty="0"/>
          </a:p>
          <a:p>
            <a:pPr>
              <a:lnSpc>
                <a:spcPct val="100000"/>
              </a:lnSpc>
              <a:spcBef>
                <a:spcPts val="0"/>
              </a:spcBef>
            </a:pPr>
            <a:r>
              <a:rPr lang="fr-FR" sz="1600" dirty="0"/>
              <a:t>Le matériel électoral nécessaire :​</a:t>
            </a:r>
          </a:p>
          <a:p>
            <a:pPr>
              <a:lnSpc>
                <a:spcPct val="100000"/>
              </a:lnSpc>
              <a:spcBef>
                <a:spcPts val="0"/>
              </a:spcBef>
            </a:pPr>
            <a:endParaRPr lang="fr-FR" sz="1600" dirty="0"/>
          </a:p>
          <a:p>
            <a:pPr marL="285750" indent="-285750">
              <a:lnSpc>
                <a:spcPct val="100000"/>
              </a:lnSpc>
              <a:spcBef>
                <a:spcPts val="0"/>
              </a:spcBef>
              <a:buFont typeface="Wingdings" panose="05000000000000000000" pitchFamily="2" charset="2"/>
              <a:buChar char="v"/>
            </a:pPr>
            <a:endParaRPr lang="fr-FR" sz="1600" dirty="0"/>
          </a:p>
          <a:p>
            <a:pPr marL="285750" indent="-285750">
              <a:lnSpc>
                <a:spcPct val="100000"/>
              </a:lnSpc>
              <a:spcBef>
                <a:spcPts val="0"/>
              </a:spcBef>
              <a:buFont typeface="Wingdings" panose="05000000000000000000" pitchFamily="2" charset="2"/>
              <a:buChar char="v"/>
            </a:pPr>
            <a:endParaRPr lang="fr-FR" sz="1600" dirty="0"/>
          </a:p>
          <a:p>
            <a:pPr>
              <a:lnSpc>
                <a:spcPct val="100000"/>
              </a:lnSpc>
              <a:spcBef>
                <a:spcPts val="0"/>
              </a:spcBef>
            </a:pPr>
            <a:endParaRPr lang="fr-FR" sz="1600" dirty="0"/>
          </a:p>
          <a:p>
            <a:pPr marL="285750" indent="-285750">
              <a:lnSpc>
                <a:spcPct val="100000"/>
              </a:lnSpc>
              <a:spcBef>
                <a:spcPts val="0"/>
              </a:spcBef>
              <a:buFont typeface="Wingdings" panose="05000000000000000000" pitchFamily="2" charset="2"/>
              <a:buChar char="v"/>
            </a:pPr>
            <a:endParaRPr lang="fr-FR" sz="1600" dirty="0"/>
          </a:p>
          <a:p>
            <a:pPr>
              <a:lnSpc>
                <a:spcPct val="100000"/>
              </a:lnSpc>
              <a:spcBef>
                <a:spcPts val="0"/>
              </a:spcBef>
            </a:pPr>
            <a:r>
              <a:rPr lang="fr-FR" sz="1600" dirty="0"/>
              <a:t>Le modèle des bulletins de vote est fixé par l’autorité territoriale, après consultation des organisations syndicales </a:t>
            </a:r>
            <a:r>
              <a:rPr lang="fr-FR" sz="1600" i="1" dirty="0"/>
              <a:t>(art R.211-91). </a:t>
            </a:r>
            <a:r>
              <a:rPr lang="fr-FR" sz="1600" dirty="0"/>
              <a:t>Il indique :</a:t>
            </a:r>
          </a:p>
          <a:p>
            <a:pPr>
              <a:lnSpc>
                <a:spcPct val="100000"/>
              </a:lnSpc>
              <a:spcBef>
                <a:spcPts val="0"/>
              </a:spcBef>
            </a:pPr>
            <a:r>
              <a:rPr lang="fr-FR" sz="1600" dirty="0"/>
              <a:t>- l’objet et la date du scrutin,</a:t>
            </a:r>
          </a:p>
          <a:p>
            <a:pPr>
              <a:lnSpc>
                <a:spcPct val="100000"/>
              </a:lnSpc>
              <a:spcBef>
                <a:spcPts val="0"/>
              </a:spcBef>
            </a:pPr>
            <a:r>
              <a:rPr lang="fr-FR" sz="1600" dirty="0"/>
              <a:t>- le nom de l'organisation syndicale ou des organisations syndicales qui présentent les candidats, </a:t>
            </a:r>
          </a:p>
          <a:p>
            <a:pPr>
              <a:lnSpc>
                <a:spcPct val="100000"/>
              </a:lnSpc>
              <a:spcBef>
                <a:spcPts val="0"/>
              </a:spcBef>
            </a:pPr>
            <a:r>
              <a:rPr lang="fr-FR" sz="1600" dirty="0"/>
              <a:t>- le cas échéant, l'appartenance de l'organisation syndicale, à la date du dépôt des listes, à une union de syndicats à caractère national.</a:t>
            </a:r>
            <a:br>
              <a:rPr lang="fr-FR" sz="1600" dirty="0"/>
            </a:br>
            <a:r>
              <a:rPr lang="fr-FR" sz="1600" dirty="0"/>
              <a:t>- l'ordre de présentation des candidats.</a:t>
            </a:r>
          </a:p>
          <a:p>
            <a:pPr>
              <a:lnSpc>
                <a:spcPct val="100000"/>
              </a:lnSpc>
              <a:spcBef>
                <a:spcPts val="0"/>
              </a:spcBef>
            </a:pPr>
            <a:endParaRPr lang="fr-FR" sz="1600" dirty="0"/>
          </a:p>
          <a:p>
            <a:endParaRPr lang="fr-FR" sz="1600" b="0" i="0" u="none" strike="noStrike" baseline="0" dirty="0">
              <a:solidFill>
                <a:srgbClr val="000000"/>
              </a:solidFill>
            </a:endParaRPr>
          </a:p>
        </p:txBody>
      </p:sp>
      <p:sp>
        <p:nvSpPr>
          <p:cNvPr id="6" name="Espace réservé du texte 2">
            <a:extLst>
              <a:ext uri="{FF2B5EF4-FFF2-40B4-BE49-F238E27FC236}">
                <a16:creationId xmlns:a16="http://schemas.microsoft.com/office/drawing/2014/main" id="{5E633966-44F7-CC46-2B79-4AD7E9325BF9}"/>
              </a:ext>
            </a:extLst>
          </p:cNvPr>
          <p:cNvSpPr txBox="1">
            <a:spLocks/>
          </p:cNvSpPr>
          <p:nvPr/>
        </p:nvSpPr>
        <p:spPr>
          <a:xfrm>
            <a:off x="764679" y="3269436"/>
            <a:ext cx="2539363" cy="1165860"/>
          </a:xfrm>
          <a:prstGeom prst="rect">
            <a:avLst/>
          </a:prstGeom>
        </p:spPr>
        <p:txBody>
          <a:bodyPr lIns="91440" tIns="45720" rIns="91440" bIns="45720" anchor="t"/>
          <a:lstStyle>
            <a:defPPr>
              <a:defRPr lang="fr-FR"/>
            </a:defPPr>
            <a:lvl1pPr marL="0" indent="0" algn="l" defTabSz="914400" rtl="0" eaLnBrk="1" latinLnBrk="0" hangingPunct="1">
              <a:lnSpc>
                <a:spcPct val="90000"/>
              </a:lnSpc>
              <a:spcBef>
                <a:spcPts val="1000"/>
              </a:spcBef>
              <a:buFontTx/>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Blip>
                <a:blip r:embed="rId2"/>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Blip>
                <a:blip r:embed="rId3"/>
              </a:buBlip>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spcBef>
                <a:spcPts val="0"/>
              </a:spcBef>
              <a:spcAft>
                <a:spcPts val="600"/>
              </a:spcAft>
              <a:buFont typeface="Wingdings" panose="05000000000000000000" pitchFamily="2" charset="2"/>
              <a:buChar char="§"/>
            </a:pPr>
            <a:r>
              <a:rPr lang="fr-FR" sz="1600" dirty="0"/>
              <a:t>Bulletins de vote</a:t>
            </a:r>
          </a:p>
          <a:p>
            <a:pPr marL="285750" indent="-285750">
              <a:lnSpc>
                <a:spcPct val="100000"/>
              </a:lnSpc>
              <a:spcBef>
                <a:spcPts val="0"/>
              </a:spcBef>
              <a:spcAft>
                <a:spcPts val="600"/>
              </a:spcAft>
              <a:buFont typeface="Wingdings" panose="05000000000000000000" pitchFamily="2" charset="2"/>
              <a:buChar char="§"/>
            </a:pPr>
            <a:r>
              <a:rPr lang="fr-FR" sz="1600" dirty="0">
                <a:solidFill>
                  <a:srgbClr val="000000"/>
                </a:solidFill>
              </a:rPr>
              <a:t>Professions de foi</a:t>
            </a:r>
          </a:p>
          <a:p>
            <a:pPr marL="285750" indent="-285750">
              <a:lnSpc>
                <a:spcPct val="100000"/>
              </a:lnSpc>
              <a:spcBef>
                <a:spcPts val="0"/>
              </a:spcBef>
              <a:spcAft>
                <a:spcPts val="600"/>
              </a:spcAft>
              <a:buFont typeface="Wingdings" panose="05000000000000000000" pitchFamily="2" charset="2"/>
              <a:buChar char="§"/>
            </a:pPr>
            <a:r>
              <a:rPr lang="fr-FR" sz="1600" dirty="0">
                <a:solidFill>
                  <a:srgbClr val="000000"/>
                </a:solidFill>
              </a:rPr>
              <a:t>Liste d’émargement</a:t>
            </a:r>
          </a:p>
        </p:txBody>
      </p:sp>
      <p:sp>
        <p:nvSpPr>
          <p:cNvPr id="7" name="Espace réservé du texte 2">
            <a:extLst>
              <a:ext uri="{FF2B5EF4-FFF2-40B4-BE49-F238E27FC236}">
                <a16:creationId xmlns:a16="http://schemas.microsoft.com/office/drawing/2014/main" id="{C3DC28DE-5F0B-7B53-E947-EA2117F73BC3}"/>
              </a:ext>
            </a:extLst>
          </p:cNvPr>
          <p:cNvSpPr txBox="1">
            <a:spLocks/>
          </p:cNvSpPr>
          <p:nvPr/>
        </p:nvSpPr>
        <p:spPr>
          <a:xfrm>
            <a:off x="4197184" y="3269436"/>
            <a:ext cx="5566410" cy="1165860"/>
          </a:xfrm>
          <a:prstGeom prst="rect">
            <a:avLst/>
          </a:prstGeom>
        </p:spPr>
        <p:txBody>
          <a:bodyPr lIns="91440" tIns="45720" rIns="91440" bIns="45720" anchor="t"/>
          <a:lstStyle>
            <a:defPPr>
              <a:defRPr lang="fr-FR"/>
            </a:defPPr>
            <a:lvl1pPr marL="0" indent="0" algn="l" defTabSz="914400" rtl="0" eaLnBrk="1" latinLnBrk="0" hangingPunct="1">
              <a:lnSpc>
                <a:spcPct val="90000"/>
              </a:lnSpc>
              <a:spcBef>
                <a:spcPts val="1000"/>
              </a:spcBef>
              <a:buFontTx/>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Blip>
                <a:blip r:embed="rId2"/>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Blip>
                <a:blip r:embed="rId3"/>
              </a:buBlip>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00000"/>
              </a:lnSpc>
              <a:spcBef>
                <a:spcPts val="0"/>
              </a:spcBef>
              <a:spcAft>
                <a:spcPts val="600"/>
              </a:spcAft>
              <a:buFont typeface="Wingdings" panose="05000000000000000000" pitchFamily="2" charset="2"/>
              <a:buChar char="§"/>
            </a:pPr>
            <a:r>
              <a:rPr lang="fr-FR" sz="1600" dirty="0"/>
              <a:t>Enveloppes de vote</a:t>
            </a:r>
          </a:p>
          <a:p>
            <a:pPr marL="285750" indent="-285750">
              <a:lnSpc>
                <a:spcPct val="100000"/>
              </a:lnSpc>
              <a:spcBef>
                <a:spcPts val="0"/>
              </a:spcBef>
              <a:spcAft>
                <a:spcPts val="600"/>
              </a:spcAft>
              <a:buFont typeface="Wingdings" panose="05000000000000000000" pitchFamily="2" charset="2"/>
              <a:buChar char="§"/>
            </a:pPr>
            <a:r>
              <a:rPr lang="fr-FR" sz="1600" dirty="0">
                <a:solidFill>
                  <a:srgbClr val="000000"/>
                </a:solidFill>
              </a:rPr>
              <a:t>Urnes et isoloirs</a:t>
            </a:r>
          </a:p>
          <a:p>
            <a:pPr marL="285750" indent="-285750">
              <a:lnSpc>
                <a:spcPct val="100000"/>
              </a:lnSpc>
              <a:spcBef>
                <a:spcPts val="0"/>
              </a:spcBef>
              <a:spcAft>
                <a:spcPts val="600"/>
              </a:spcAft>
              <a:buFont typeface="Wingdings" panose="05000000000000000000" pitchFamily="2" charset="2"/>
              <a:buChar char="§"/>
            </a:pPr>
            <a:r>
              <a:rPr lang="fr-FR" sz="1600" dirty="0">
                <a:solidFill>
                  <a:srgbClr val="000000"/>
                </a:solidFill>
              </a:rPr>
              <a:t>Éléments </a:t>
            </a:r>
            <a:r>
              <a:rPr lang="fr-FR" sz="1600" dirty="0"/>
              <a:t>d’authentification pour le vote électronique</a:t>
            </a:r>
            <a:endParaRPr lang="fr-FR" sz="1600" dirty="0">
              <a:solidFill>
                <a:srgbClr val="000000"/>
              </a:solidFill>
            </a:endParaRPr>
          </a:p>
        </p:txBody>
      </p:sp>
    </p:spTree>
    <p:extLst>
      <p:ext uri="{BB962C8B-B14F-4D97-AF65-F5344CB8AC3E}">
        <p14:creationId xmlns:p14="http://schemas.microsoft.com/office/powerpoint/2010/main" val="708613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1900028" y="776982"/>
            <a:ext cx="10256198" cy="4956306"/>
          </a:xfrm>
        </p:spPr>
        <p:txBody>
          <a:bodyPr/>
          <a:lstStyle/>
          <a:p>
            <a:r>
              <a:rPr lang="fr-FR" sz="2400" dirty="0"/>
              <a:t>Le Comité Social Territorial</a:t>
            </a:r>
          </a:p>
          <a:p>
            <a:r>
              <a:rPr lang="fr-FR" sz="2400" dirty="0"/>
              <a:t>La Formation Spécialisée en Santé, Sécurité et Conditions de Travail</a:t>
            </a:r>
          </a:p>
          <a:p>
            <a:r>
              <a:rPr lang="fr-FR" sz="2400" dirty="0"/>
              <a:t>Les différentes phases des élections professionnelles</a:t>
            </a:r>
          </a:p>
          <a:p>
            <a:pPr marL="914400" lvl="2" indent="-285750">
              <a:lnSpc>
                <a:spcPct val="150000"/>
              </a:lnSpc>
              <a:buFont typeface="Wingdings" panose="05000000000000000000" pitchFamily="2" charset="2"/>
              <a:buChar char="ü"/>
            </a:pPr>
            <a:r>
              <a:rPr lang="fr-FR" sz="1800" dirty="0">
                <a:solidFill>
                  <a:schemeClr val="bg1"/>
                </a:solidFill>
              </a:rPr>
              <a:t>Les principales échéances règlementaires</a:t>
            </a:r>
          </a:p>
          <a:p>
            <a:pPr marL="914400" lvl="2" indent="-285750">
              <a:buFont typeface="Wingdings" panose="05000000000000000000" pitchFamily="2" charset="2"/>
              <a:buChar char="ü"/>
            </a:pPr>
            <a:r>
              <a:rPr lang="fr-FR" sz="1800" dirty="0">
                <a:solidFill>
                  <a:schemeClr val="bg1"/>
                </a:solidFill>
              </a:rPr>
              <a:t>Le recensement des effectifs</a:t>
            </a:r>
          </a:p>
          <a:p>
            <a:pPr marL="914400" lvl="2" indent="-285750">
              <a:buFont typeface="Wingdings" panose="05000000000000000000" pitchFamily="2" charset="2"/>
              <a:buChar char="ü"/>
            </a:pPr>
            <a:r>
              <a:rPr lang="fr-FR" sz="1800" dirty="0">
                <a:solidFill>
                  <a:schemeClr val="bg1"/>
                </a:solidFill>
              </a:rPr>
              <a:t>La consultation des OS</a:t>
            </a:r>
          </a:p>
          <a:p>
            <a:pPr marL="914400" lvl="2" indent="-285750">
              <a:buFont typeface="Wingdings" panose="05000000000000000000" pitchFamily="2" charset="2"/>
              <a:buChar char="ü"/>
            </a:pPr>
            <a:r>
              <a:rPr lang="fr-FR" sz="1800" dirty="0">
                <a:solidFill>
                  <a:schemeClr val="bg1"/>
                </a:solidFill>
              </a:rPr>
              <a:t>Les modalités de vote</a:t>
            </a:r>
          </a:p>
          <a:p>
            <a:pPr marL="914400" lvl="2" indent="-285750">
              <a:buFont typeface="Wingdings" panose="05000000000000000000" pitchFamily="2" charset="2"/>
              <a:buChar char="ü"/>
            </a:pPr>
            <a:r>
              <a:rPr lang="fr-FR" sz="1800" dirty="0">
                <a:solidFill>
                  <a:schemeClr val="bg1"/>
                </a:solidFill>
              </a:rPr>
              <a:t>Les délibérations et arrêtés à adopter </a:t>
            </a:r>
          </a:p>
          <a:p>
            <a:pPr marL="914400" lvl="2" indent="-285750">
              <a:buFont typeface="Wingdings" panose="05000000000000000000" pitchFamily="2" charset="2"/>
              <a:buChar char="ü"/>
            </a:pPr>
            <a:r>
              <a:rPr lang="fr-FR" sz="1800" dirty="0">
                <a:solidFill>
                  <a:schemeClr val="bg1"/>
                </a:solidFill>
              </a:rPr>
              <a:t>L’élaboration de la liste électorale</a:t>
            </a:r>
          </a:p>
          <a:p>
            <a:pPr marL="914400" lvl="2" indent="-285750">
              <a:buFont typeface="Wingdings" panose="05000000000000000000" pitchFamily="2" charset="2"/>
              <a:buChar char="ü"/>
            </a:pPr>
            <a:r>
              <a:rPr lang="fr-FR" sz="1800" dirty="0">
                <a:solidFill>
                  <a:schemeClr val="bg1"/>
                </a:solidFill>
              </a:rPr>
              <a:t>La constitution des listes de candidats</a:t>
            </a:r>
          </a:p>
          <a:p>
            <a:pPr marL="914400" lvl="2" indent="-285750">
              <a:buFont typeface="Wingdings" panose="05000000000000000000" pitchFamily="2" charset="2"/>
              <a:buChar char="ü"/>
            </a:pPr>
            <a:r>
              <a:rPr lang="fr-FR" sz="1800" dirty="0">
                <a:solidFill>
                  <a:schemeClr val="bg1">
                    <a:lumMod val="95000"/>
                  </a:schemeClr>
                </a:solidFill>
              </a:rPr>
              <a:t>Le matériel de vote </a:t>
            </a:r>
          </a:p>
          <a:p>
            <a:pPr marL="914400" lvl="2" indent="-285750">
              <a:buFont typeface="Wingdings" panose="05000000000000000000" pitchFamily="2" charset="2"/>
              <a:buChar char="ü"/>
            </a:pPr>
            <a:r>
              <a:rPr lang="fr-FR" sz="1800" dirty="0">
                <a:solidFill>
                  <a:schemeClr val="bg1">
                    <a:lumMod val="95000"/>
                  </a:schemeClr>
                </a:solidFill>
              </a:rPr>
              <a:t>Le calendrier électoral</a:t>
            </a:r>
          </a:p>
          <a:p>
            <a:pPr marL="0" indent="0">
              <a:buNone/>
            </a:pPr>
            <a:r>
              <a:rPr lang="fr-FR" sz="1800" dirty="0">
                <a:solidFill>
                  <a:srgbClr val="FF0000"/>
                </a:solidFill>
              </a:rPr>
              <a:t>	</a:t>
            </a:r>
            <a:r>
              <a:rPr lang="fr-FR" sz="1800" dirty="0"/>
              <a:t>	</a:t>
            </a:r>
            <a:endParaRPr lang="fr-FR" dirty="0"/>
          </a:p>
        </p:txBody>
      </p:sp>
      <p:sp>
        <p:nvSpPr>
          <p:cNvPr id="6" name="Titre 1">
            <a:extLst>
              <a:ext uri="{FF2B5EF4-FFF2-40B4-BE49-F238E27FC236}">
                <a16:creationId xmlns:a16="http://schemas.microsoft.com/office/drawing/2014/main" id="{A4437B56-7F59-D9CB-B76C-02AB54204FAD}"/>
              </a:ext>
            </a:extLst>
          </p:cNvPr>
          <p:cNvSpPr txBox="1">
            <a:spLocks/>
          </p:cNvSpPr>
          <p:nvPr/>
        </p:nvSpPr>
        <p:spPr>
          <a:xfrm rot="16200000">
            <a:off x="-2222146" y="2319260"/>
            <a:ext cx="6088789" cy="1496460"/>
          </a:xfrm>
          <a:prstGeom prst="rect">
            <a:avLst/>
          </a:prstGeom>
        </p:spPr>
        <p:txBody>
          <a:bodyPr/>
          <a:lstStyle>
            <a:defPPr>
              <a:defRPr lang="fr-FR"/>
            </a:defPPr>
            <a:lvl1pPr marL="0" algn="l" defTabSz="914400" rtl="0" eaLnBrk="1" latinLnBrk="0" hangingPunct="1">
              <a:lnSpc>
                <a:spcPct val="90000"/>
              </a:lnSpc>
              <a:spcBef>
                <a:spcPct val="0"/>
              </a:spcBef>
              <a:buNone/>
              <a:defRPr sz="4400" kern="1200">
                <a:solidFill>
                  <a:schemeClr val="bg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8000" b="1" dirty="0"/>
              <a:t>Sommaire</a:t>
            </a:r>
            <a:r>
              <a:rPr lang="fr-FR" sz="8000" u="sng" dirty="0"/>
              <a:t> </a:t>
            </a:r>
          </a:p>
        </p:txBody>
      </p:sp>
    </p:spTree>
    <p:extLst>
      <p:ext uri="{BB962C8B-B14F-4D97-AF65-F5344CB8AC3E}">
        <p14:creationId xmlns:p14="http://schemas.microsoft.com/office/powerpoint/2010/main" val="31766535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3F79B454-778E-1EB1-04CB-1BC1EB3DDC12}"/>
              </a:ext>
            </a:extLst>
          </p:cNvPr>
          <p:cNvSpPr>
            <a:spLocks noGrp="1"/>
          </p:cNvSpPr>
          <p:nvPr>
            <p:ph type="body" sz="quarter" idx="12"/>
          </p:nvPr>
        </p:nvSpPr>
        <p:spPr>
          <a:xfrm>
            <a:off x="855663" y="1752600"/>
            <a:ext cx="10453687" cy="382588"/>
          </a:xfrm>
        </p:spPr>
        <p:txBody>
          <a:bodyPr/>
          <a:lstStyle/>
          <a:p>
            <a:r>
              <a:rPr lang="fr-FR" sz="2000" b="1">
                <a:solidFill>
                  <a:srgbClr val="0070C0"/>
                </a:solidFill>
              </a:rPr>
              <a:t>Le matériel de vote : obligation de l’autorité territoriale</a:t>
            </a:r>
            <a:endParaRPr lang="fr-FR" sz="1800">
              <a:solidFill>
                <a:srgbClr val="0070C0"/>
              </a:solidFill>
            </a:endParaRPr>
          </a:p>
          <a:p>
            <a:endParaRPr lang="fr-FR" sz="1400"/>
          </a:p>
        </p:txBody>
      </p:sp>
      <p:sp>
        <p:nvSpPr>
          <p:cNvPr id="5" name="Titre 1">
            <a:extLst>
              <a:ext uri="{FF2B5EF4-FFF2-40B4-BE49-F238E27FC236}">
                <a16:creationId xmlns:a16="http://schemas.microsoft.com/office/drawing/2014/main" id="{3D116E21-47D5-393C-23FC-1CFA35A1BC88}"/>
              </a:ext>
            </a:extLst>
          </p:cNvPr>
          <p:cNvSpPr txBox="1">
            <a:spLocks/>
          </p:cNvSpPr>
          <p:nvPr/>
        </p:nvSpPr>
        <p:spPr>
          <a:xfrm>
            <a:off x="603504" y="585260"/>
            <a:ext cx="11588496" cy="583142"/>
          </a:xfrm>
          <a:prstGeom prst="rect">
            <a:avLst/>
          </a:prstGeom>
        </p:spPr>
        <p:txBody>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fr-FR" sz="3600" dirty="0"/>
              <a:t>3. Les différentes phases des élections professionnelles</a:t>
            </a:r>
            <a:br>
              <a:rPr lang="fr-FR" sz="3600" dirty="0"/>
            </a:br>
            <a:r>
              <a:rPr lang="fr-FR" sz="3600" dirty="0"/>
              <a:t> </a:t>
            </a:r>
            <a:br>
              <a:rPr lang="fr-FR" sz="3600" dirty="0"/>
            </a:br>
            <a:endParaRPr lang="fr-FR" sz="3600" dirty="0"/>
          </a:p>
        </p:txBody>
      </p:sp>
      <p:sp>
        <p:nvSpPr>
          <p:cNvPr id="2" name="Titre 1"/>
          <p:cNvSpPr>
            <a:spLocks noGrp="1"/>
          </p:cNvSpPr>
          <p:nvPr>
            <p:ph type="title"/>
          </p:nvPr>
        </p:nvSpPr>
        <p:spPr/>
        <p:txBody>
          <a:bodyPr/>
          <a:lstStyle/>
          <a:p>
            <a:r>
              <a:rPr lang="fr-FR"/>
              <a:t> </a:t>
            </a:r>
          </a:p>
        </p:txBody>
      </p:sp>
      <p:sp>
        <p:nvSpPr>
          <p:cNvPr id="3" name="Espace réservé du texte 2"/>
          <p:cNvSpPr>
            <a:spLocks noGrp="1"/>
          </p:cNvSpPr>
          <p:nvPr>
            <p:ph type="body" sz="quarter" idx="11"/>
          </p:nvPr>
        </p:nvSpPr>
        <p:spPr>
          <a:xfrm>
            <a:off x="432144" y="2228219"/>
            <a:ext cx="11316929" cy="4424516"/>
          </a:xfrm>
        </p:spPr>
        <p:txBody>
          <a:bodyPr lIns="91440" tIns="45720" rIns="91440" bIns="45720" anchor="t"/>
          <a:lstStyle/>
          <a:p>
            <a:pPr>
              <a:lnSpc>
                <a:spcPct val="100000"/>
              </a:lnSpc>
              <a:spcBef>
                <a:spcPts val="0"/>
              </a:spcBef>
            </a:pPr>
            <a:endParaRPr lang="fr-FR" sz="1800" dirty="0"/>
          </a:p>
          <a:p>
            <a:r>
              <a:rPr lang="fr-FR" sz="1800" b="0" i="0" u="none" strike="noStrike" baseline="0" dirty="0"/>
              <a:t>L’autorité territoriale assume la </a:t>
            </a:r>
            <a:r>
              <a:rPr lang="fr-FR" sz="1800" b="1" i="0" u="none" strike="noStrike" baseline="0" dirty="0"/>
              <a:t>charge financière </a:t>
            </a:r>
            <a:r>
              <a:rPr lang="fr-FR" sz="1800" b="0" i="0" u="none" strike="noStrike" baseline="0" dirty="0"/>
              <a:t>des bulletins de vote et des enveloppes,</a:t>
            </a:r>
            <a:r>
              <a:rPr lang="fr-FR" sz="1800" dirty="0"/>
              <a:t> leur fourniture et leur mise en place ainsi que l</a:t>
            </a:r>
            <a:r>
              <a:rPr lang="fr-FR" sz="1800" b="0" i="0" u="none" strike="noStrike" baseline="0" dirty="0"/>
              <a:t>’acheminement des enveloppes expédiées par les électeurs votant par correspondance. </a:t>
            </a:r>
            <a:r>
              <a:rPr lang="fr-FR" sz="1800" b="0" i="1" u="none" strike="noStrike" baseline="0" dirty="0"/>
              <a:t>(art R.211-92 du CGFP)</a:t>
            </a:r>
          </a:p>
          <a:p>
            <a:endParaRPr lang="fr-FR" sz="1800" b="0" i="1" u="none" strike="noStrike" baseline="0" dirty="0"/>
          </a:p>
          <a:p>
            <a:r>
              <a:rPr lang="fr-FR" sz="1800" dirty="0"/>
              <a:t>S</a:t>
            </a:r>
            <a:r>
              <a:rPr lang="fr-FR" sz="1800" b="0" i="0" u="none" strike="noStrike" baseline="0" dirty="0"/>
              <a:t>eule la charge financière de l’impression des professions de foi n’est pas à la charge de la collectivité</a:t>
            </a:r>
          </a:p>
          <a:p>
            <a:r>
              <a:rPr lang="fr-FR" sz="1800" b="0" i="0" u="none" strike="noStrike" baseline="0" dirty="0">
                <a:solidFill>
                  <a:srgbClr val="000000"/>
                </a:solidFill>
              </a:rPr>
              <a:t>Les collectivités assurent la distribution du matériel aux agents sans attendre, de façon qu’ils aient le temps de retourner leur vote à temps compte tenu des délais d’acheminement </a:t>
            </a:r>
          </a:p>
          <a:p>
            <a:r>
              <a:rPr lang="fr-FR" sz="1800" b="0" i="0" u="none" strike="noStrike" baseline="0" dirty="0">
                <a:solidFill>
                  <a:srgbClr val="000000"/>
                </a:solidFill>
              </a:rPr>
              <a:t>Attention aux délais postaux/d’acheminement pour le vote par correspondance et le vote électronique</a:t>
            </a:r>
          </a:p>
          <a:p>
            <a:endParaRPr lang="fr-FR" sz="1800" b="0" i="0" u="none" strike="noStrike" baseline="0" dirty="0">
              <a:solidFill>
                <a:srgbClr val="000000"/>
              </a:solidFill>
            </a:endParaRPr>
          </a:p>
        </p:txBody>
      </p:sp>
    </p:spTree>
    <p:extLst>
      <p:ext uri="{BB962C8B-B14F-4D97-AF65-F5344CB8AC3E}">
        <p14:creationId xmlns:p14="http://schemas.microsoft.com/office/powerpoint/2010/main" val="18861717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3BC0233B-261B-0C34-8358-B4495B04BC20}"/>
              </a:ext>
            </a:extLst>
          </p:cNvPr>
          <p:cNvSpPr>
            <a:spLocks noGrp="1"/>
          </p:cNvSpPr>
          <p:nvPr>
            <p:ph type="title"/>
          </p:nvPr>
        </p:nvSpPr>
        <p:spPr>
          <a:xfrm>
            <a:off x="0" y="-2"/>
            <a:ext cx="12192000" cy="1591057"/>
          </a:xfrm>
          <a:solidFill>
            <a:schemeClr val="bg1"/>
          </a:solidFill>
        </p:spPr>
        <p:txBody>
          <a:bodyPr/>
          <a:lstStyle/>
          <a:p>
            <a:r>
              <a:rPr lang="fr-FR" sz="3600" dirty="0"/>
              <a:t>3. L différentes phases des élections professionnelles</a:t>
            </a:r>
            <a:br>
              <a:rPr lang="fr-FR" sz="3600" dirty="0"/>
            </a:br>
            <a:r>
              <a:rPr lang="fr-FR" sz="3600" dirty="0"/>
              <a:t> </a:t>
            </a:r>
            <a:br>
              <a:rPr lang="fr-FR" sz="3600" dirty="0"/>
            </a:br>
            <a:br>
              <a:rPr lang="fr-FR" sz="3600" dirty="0"/>
            </a:br>
            <a:endParaRPr lang="fr-FR" sz="3600" dirty="0"/>
          </a:p>
        </p:txBody>
      </p:sp>
      <p:sp>
        <p:nvSpPr>
          <p:cNvPr id="3" name="Espace réservé du texte 2">
            <a:extLst>
              <a:ext uri="{FF2B5EF4-FFF2-40B4-BE49-F238E27FC236}">
                <a16:creationId xmlns:a16="http://schemas.microsoft.com/office/drawing/2014/main" id="{139186B8-AAE0-DADD-683B-C685343009AC}"/>
              </a:ext>
            </a:extLst>
          </p:cNvPr>
          <p:cNvSpPr>
            <a:spLocks noGrp="1"/>
          </p:cNvSpPr>
          <p:nvPr>
            <p:ph type="body" sz="quarter" idx="11"/>
          </p:nvPr>
        </p:nvSpPr>
        <p:spPr>
          <a:xfrm>
            <a:off x="689295" y="663666"/>
            <a:ext cx="10153713" cy="494671"/>
          </a:xfrm>
        </p:spPr>
        <p:txBody>
          <a:bodyPr lIns="91440" tIns="45720" rIns="91440" bIns="45720" anchor="t"/>
          <a:lstStyle/>
          <a:p>
            <a:r>
              <a:rPr lang="fr-FR" sz="1400" b="1" dirty="0"/>
              <a:t>Le calendrier règlementaire est construit pour un scrutin organisé le 10 décembre 2026. </a:t>
            </a:r>
          </a:p>
          <a:p>
            <a:r>
              <a:rPr lang="fr-FR" sz="1400" b="1" dirty="0"/>
              <a:t>En cas de scrutin ouvert sur plusieurs jours (vote électronique), le calendrier doit être ajusté selon la 1</a:t>
            </a:r>
            <a:r>
              <a:rPr lang="fr-FR" sz="1400" b="1" baseline="30000" dirty="0"/>
              <a:t>er</a:t>
            </a:r>
            <a:r>
              <a:rPr lang="fr-FR" sz="1400" b="1" dirty="0"/>
              <a:t> jour d’ouverture du scrutin.</a:t>
            </a:r>
          </a:p>
        </p:txBody>
      </p:sp>
      <p:sp>
        <p:nvSpPr>
          <p:cNvPr id="4" name="Espace réservé du texte 3">
            <a:extLst>
              <a:ext uri="{FF2B5EF4-FFF2-40B4-BE49-F238E27FC236}">
                <a16:creationId xmlns:a16="http://schemas.microsoft.com/office/drawing/2014/main" id="{DA24916F-D3E6-D5EC-F044-BF3CEA9F019F}"/>
              </a:ext>
            </a:extLst>
          </p:cNvPr>
          <p:cNvSpPr>
            <a:spLocks noGrp="1"/>
          </p:cNvSpPr>
          <p:nvPr>
            <p:ph type="body" sz="quarter" idx="12"/>
          </p:nvPr>
        </p:nvSpPr>
        <p:spPr>
          <a:xfrm>
            <a:off x="855662" y="262660"/>
            <a:ext cx="10454177" cy="382088"/>
          </a:xfrm>
        </p:spPr>
        <p:txBody>
          <a:bodyPr/>
          <a:lstStyle/>
          <a:p>
            <a:r>
              <a:rPr lang="fr-FR" sz="2000" b="1" u="sng" dirty="0">
                <a:solidFill>
                  <a:srgbClr val="0070C0"/>
                </a:solidFill>
              </a:rPr>
              <a:t>Le calendrier électoral</a:t>
            </a:r>
            <a:endParaRPr lang="fr-FR" sz="2000" dirty="0"/>
          </a:p>
        </p:txBody>
      </p:sp>
      <p:graphicFrame>
        <p:nvGraphicFramePr>
          <p:cNvPr id="6" name="Tableau 5">
            <a:extLst>
              <a:ext uri="{FF2B5EF4-FFF2-40B4-BE49-F238E27FC236}">
                <a16:creationId xmlns:a16="http://schemas.microsoft.com/office/drawing/2014/main" id="{80C00A3C-E6AB-6163-B173-71BC9D8A0F06}"/>
              </a:ext>
            </a:extLst>
          </p:cNvPr>
          <p:cNvGraphicFramePr>
            <a:graphicFrameLocks noGrp="1"/>
          </p:cNvGraphicFramePr>
          <p:nvPr>
            <p:extLst>
              <p:ext uri="{D42A27DB-BD31-4B8C-83A1-F6EECF244321}">
                <p14:modId xmlns:p14="http://schemas.microsoft.com/office/powerpoint/2010/main" val="1495809850"/>
              </p:ext>
            </p:extLst>
          </p:nvPr>
        </p:nvGraphicFramePr>
        <p:xfrm>
          <a:off x="727585" y="1494849"/>
          <a:ext cx="10726995" cy="4585907"/>
        </p:xfrm>
        <a:graphic>
          <a:graphicData uri="http://schemas.openxmlformats.org/drawingml/2006/table">
            <a:tbl>
              <a:tblPr/>
              <a:tblGrid>
                <a:gridCol w="1519597">
                  <a:extLst>
                    <a:ext uri="{9D8B030D-6E8A-4147-A177-3AD203B41FA5}">
                      <a16:colId xmlns:a16="http://schemas.microsoft.com/office/drawing/2014/main" val="1567579882"/>
                    </a:ext>
                  </a:extLst>
                </a:gridCol>
                <a:gridCol w="2920645">
                  <a:extLst>
                    <a:ext uri="{9D8B030D-6E8A-4147-A177-3AD203B41FA5}">
                      <a16:colId xmlns:a16="http://schemas.microsoft.com/office/drawing/2014/main" val="1705900677"/>
                    </a:ext>
                  </a:extLst>
                </a:gridCol>
                <a:gridCol w="4526462">
                  <a:extLst>
                    <a:ext uri="{9D8B030D-6E8A-4147-A177-3AD203B41FA5}">
                      <a16:colId xmlns:a16="http://schemas.microsoft.com/office/drawing/2014/main" val="2326899734"/>
                    </a:ext>
                  </a:extLst>
                </a:gridCol>
                <a:gridCol w="1760291">
                  <a:extLst>
                    <a:ext uri="{9D8B030D-6E8A-4147-A177-3AD203B41FA5}">
                      <a16:colId xmlns:a16="http://schemas.microsoft.com/office/drawing/2014/main" val="813393878"/>
                    </a:ext>
                  </a:extLst>
                </a:gridCol>
              </a:tblGrid>
              <a:tr h="268316">
                <a:tc gridSpan="2">
                  <a:txBody>
                    <a:bodyPr/>
                    <a:lstStyle/>
                    <a:p>
                      <a:pPr algn="ctr" fontAlgn="ctr"/>
                      <a:r>
                        <a:rPr lang="fr-FR" sz="800" b="1" i="0" u="none" strike="noStrike">
                          <a:solidFill>
                            <a:srgbClr val="000000"/>
                          </a:solidFill>
                          <a:effectLst/>
                          <a:highlight>
                            <a:srgbClr val="DAE9F8"/>
                          </a:highlight>
                          <a:latin typeface="Aptos Narrow" panose="020B0004020202020204" pitchFamily="34" charset="0"/>
                        </a:rPr>
                        <a:t>étapes électorales</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hMerge="1">
                  <a:txBody>
                    <a:bodyPr/>
                    <a:lstStyle/>
                    <a:p>
                      <a:endParaRPr lang="fr-FR"/>
                    </a:p>
                  </a:txBody>
                  <a:tcPr/>
                </a:tc>
                <a:tc>
                  <a:txBody>
                    <a:bodyPr/>
                    <a:lstStyle/>
                    <a:p>
                      <a:pPr algn="ctr" fontAlgn="ctr"/>
                      <a:r>
                        <a:rPr lang="fr-FR" sz="800" b="1" i="0" u="none" strike="noStrike">
                          <a:solidFill>
                            <a:srgbClr val="000000"/>
                          </a:solidFill>
                          <a:effectLst/>
                          <a:highlight>
                            <a:srgbClr val="DAE9F8"/>
                          </a:highlight>
                          <a:latin typeface="Aptos Narrow" panose="020B0004020202020204" pitchFamily="34" charset="0"/>
                        </a:rPr>
                        <a:t>date (règlementation)</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tc>
                  <a:txBody>
                    <a:bodyPr/>
                    <a:lstStyle/>
                    <a:p>
                      <a:pPr algn="ctr" fontAlgn="ctr"/>
                      <a:r>
                        <a:rPr lang="fr-FR" sz="800" b="1" i="0" u="none" strike="noStrike">
                          <a:solidFill>
                            <a:srgbClr val="000000"/>
                          </a:solidFill>
                          <a:effectLst/>
                          <a:highlight>
                            <a:srgbClr val="DAE9F8"/>
                          </a:highlight>
                          <a:latin typeface="Aptos Narrow" panose="020B0004020202020204" pitchFamily="34" charset="0"/>
                        </a:rPr>
                        <a:t>date limite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9F8"/>
                    </a:solidFill>
                  </a:tcPr>
                </a:tc>
                <a:extLst>
                  <a:ext uri="{0D108BD9-81ED-4DB2-BD59-A6C34878D82A}">
                    <a16:rowId xmlns:a16="http://schemas.microsoft.com/office/drawing/2014/main" val="3485247328"/>
                  </a:ext>
                </a:extLst>
              </a:tr>
              <a:tr h="312780">
                <a:tc>
                  <a:txBody>
                    <a:bodyPr/>
                    <a:lstStyle/>
                    <a:p>
                      <a:pPr algn="l" fontAlgn="ctr"/>
                      <a:r>
                        <a:rPr lang="fr-FR" sz="800" b="1" i="0" u="none" strike="noStrike">
                          <a:solidFill>
                            <a:srgbClr val="000000"/>
                          </a:solidFill>
                          <a:effectLst/>
                          <a:latin typeface="Aptos Narrow" panose="020B0004020202020204" pitchFamily="34" charset="0"/>
                        </a:rPr>
                        <a:t>délibération de composition du CST</a:t>
                      </a:r>
                    </a:p>
                  </a:txBody>
                  <a:tcPr marL="5819" marR="5819" marT="5819" marB="34915"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fr-FR" sz="800" b="0" i="0" u="none" strike="noStrike">
                        <a:solidFill>
                          <a:srgbClr val="000000"/>
                        </a:solidFill>
                        <a:effectLst/>
                        <a:latin typeface="Aptos Narrow" panose="020B0004020202020204" pitchFamily="34" charset="0"/>
                      </a:endParaRP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6 mois au moins avant le jour du scrutin</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10 juin</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0361629"/>
                  </a:ext>
                </a:extLst>
              </a:tr>
              <a:tr h="214653">
                <a:tc>
                  <a:txBody>
                    <a:bodyPr/>
                    <a:lstStyle/>
                    <a:p>
                      <a:pPr algn="l" fontAlgn="ctr"/>
                      <a:r>
                        <a:rPr lang="fr-FR" sz="800" b="1" i="0" u="none" strike="noStrike">
                          <a:solidFill>
                            <a:srgbClr val="000000"/>
                          </a:solidFill>
                          <a:effectLst/>
                          <a:latin typeface="Aptos Narrow" panose="020B0004020202020204" pitchFamily="34" charset="0"/>
                        </a:rPr>
                        <a:t>liste électorale</a:t>
                      </a:r>
                    </a:p>
                  </a:txBody>
                  <a:tcPr marL="5819" marR="5819" marT="5819" marB="34915"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r" fontAlgn="ctr"/>
                      <a:endParaRPr lang="fr-FR" sz="800" b="0" i="0" u="none" strike="noStrike">
                        <a:solidFill>
                          <a:srgbClr val="000000"/>
                        </a:solidFill>
                        <a:effectLst/>
                        <a:latin typeface="Aptos Narrow" panose="020B0004020202020204" pitchFamily="34" charset="0"/>
                      </a:endParaRP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ctr"/>
                      <a:endParaRPr lang="fr-FR" sz="800" b="0"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ctr"/>
                      <a:endParaRPr lang="fr-FR" sz="800" b="0"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271648366"/>
                  </a:ext>
                </a:extLst>
              </a:tr>
              <a:tr h="214653">
                <a:tc>
                  <a:txBody>
                    <a:bodyPr/>
                    <a:lstStyle/>
                    <a:p>
                      <a:pPr algn="l" fontAlgn="ctr"/>
                      <a:endParaRPr lang="fr-FR" sz="800" b="1"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ctr"/>
                      <a:r>
                        <a:rPr lang="fr-FR" sz="800" b="0" i="0" u="none" strike="noStrike">
                          <a:solidFill>
                            <a:srgbClr val="000000"/>
                          </a:solidFill>
                          <a:effectLst/>
                          <a:latin typeface="Aptos Narrow" panose="020B0004020202020204" pitchFamily="34" charset="0"/>
                        </a:rPr>
                        <a:t>publicité de la liste électorale</a:t>
                      </a:r>
                    </a:p>
                  </a:txBody>
                  <a:tcPr marL="5819" marR="5819" marT="5819" marB="34915"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60 jours au moins avant le jour du scrutin</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fr-FR" sz="800" b="0" i="0" u="none" strike="noStrike">
                          <a:solidFill>
                            <a:srgbClr val="000000"/>
                          </a:solidFill>
                          <a:effectLst/>
                          <a:latin typeface="Aptos Narrow" panose="020B0004020202020204" pitchFamily="34" charset="0"/>
                        </a:rPr>
                        <a:t>11 octobre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55658081"/>
                  </a:ext>
                </a:extLst>
              </a:tr>
              <a:tr h="214653">
                <a:tc>
                  <a:txBody>
                    <a:bodyPr/>
                    <a:lstStyle/>
                    <a:p>
                      <a:pPr algn="l" fontAlgn="ctr"/>
                      <a:endParaRPr lang="fr-FR" sz="800" b="1"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ctr"/>
                      <a:r>
                        <a:rPr lang="fr-FR" sz="800" b="0" i="0" u="none" strike="noStrike">
                          <a:solidFill>
                            <a:srgbClr val="000000"/>
                          </a:solidFill>
                          <a:effectLst/>
                          <a:latin typeface="Aptos Narrow" panose="020B0004020202020204" pitchFamily="34" charset="0"/>
                        </a:rPr>
                        <a:t>réclamation des électeurs</a:t>
                      </a: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50 jème jour avant le jour du scrutin</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fr-FR" sz="800" b="0" i="0" u="none" strike="noStrike">
                          <a:solidFill>
                            <a:srgbClr val="000000"/>
                          </a:solidFill>
                          <a:effectLst/>
                          <a:latin typeface="Aptos Narrow" panose="020B0004020202020204" pitchFamily="34" charset="0"/>
                        </a:rPr>
                        <a:t>21 octobre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10252503"/>
                  </a:ext>
                </a:extLst>
              </a:tr>
              <a:tr h="312780">
                <a:tc>
                  <a:txBody>
                    <a:bodyPr/>
                    <a:lstStyle/>
                    <a:p>
                      <a:pPr algn="l" fontAlgn="ctr"/>
                      <a:endParaRPr lang="fr-FR" sz="800" b="1"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fr-FR" sz="800" b="0" i="0" u="none" strike="noStrike">
                          <a:solidFill>
                            <a:srgbClr val="000000"/>
                          </a:solidFill>
                          <a:effectLst/>
                          <a:latin typeface="Aptos Narrow" panose="020B0004020202020204" pitchFamily="34" charset="0"/>
                        </a:rPr>
                        <a:t>recours liés à la liste électorale + affichage</a:t>
                      </a: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3 jrs ouvrés à  compter de l'ouverture du délai de vérification</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26 octobre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16942053"/>
                  </a:ext>
                </a:extLst>
              </a:tr>
              <a:tr h="214653">
                <a:tc>
                  <a:txBody>
                    <a:bodyPr/>
                    <a:lstStyle/>
                    <a:p>
                      <a:pPr algn="l" fontAlgn="ctr"/>
                      <a:r>
                        <a:rPr lang="fr-FR" sz="800" b="1" i="0" u="none" strike="noStrike">
                          <a:solidFill>
                            <a:srgbClr val="000000"/>
                          </a:solidFill>
                          <a:effectLst/>
                          <a:latin typeface="Aptos Narrow" panose="020B0004020202020204" pitchFamily="34" charset="0"/>
                        </a:rPr>
                        <a:t>liste de candidats</a:t>
                      </a:r>
                    </a:p>
                  </a:txBody>
                  <a:tcPr marL="5819" marR="5819" marT="5819" marB="34915"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r" fontAlgn="ctr"/>
                      <a:endParaRPr lang="fr-FR" sz="800" b="0" i="0" u="none" strike="noStrike">
                        <a:solidFill>
                          <a:srgbClr val="000000"/>
                        </a:solidFill>
                        <a:effectLst/>
                        <a:latin typeface="Aptos Narrow" panose="020B0004020202020204" pitchFamily="34" charset="0"/>
                      </a:endParaRP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ctr"/>
                      <a:endParaRPr lang="fr-FR" sz="800" b="0"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ctr"/>
                      <a:endParaRPr lang="fr-FR" sz="800" b="0"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46542017"/>
                  </a:ext>
                </a:extLst>
              </a:tr>
              <a:tr h="214653">
                <a:tc>
                  <a:txBody>
                    <a:bodyPr/>
                    <a:lstStyle/>
                    <a:p>
                      <a:pPr algn="l" fontAlgn="ctr"/>
                      <a:endParaRPr lang="fr-FR" sz="800" b="1"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ctr"/>
                      <a:r>
                        <a:rPr lang="fr-FR" sz="800" b="0" i="0" u="none" strike="noStrike">
                          <a:solidFill>
                            <a:srgbClr val="000000"/>
                          </a:solidFill>
                          <a:effectLst/>
                          <a:latin typeface="Aptos Narrow" panose="020B0004020202020204" pitchFamily="34" charset="0"/>
                        </a:rPr>
                        <a:t>dépôt des listes de candidats</a:t>
                      </a:r>
                    </a:p>
                  </a:txBody>
                  <a:tcPr marL="5819" marR="5819" marT="5819" marB="34915"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6 semaines avant le jour du scrutin</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fr-FR" sz="800" b="0" i="0" u="none" strike="noStrike">
                          <a:solidFill>
                            <a:srgbClr val="000000"/>
                          </a:solidFill>
                          <a:effectLst/>
                          <a:latin typeface="Aptos Narrow" panose="020B0004020202020204" pitchFamily="34" charset="0"/>
                        </a:rPr>
                        <a:t>29 octobre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629289600"/>
                  </a:ext>
                </a:extLst>
              </a:tr>
              <a:tr h="312780">
                <a:tc>
                  <a:txBody>
                    <a:bodyPr/>
                    <a:lstStyle/>
                    <a:p>
                      <a:pPr algn="l" fontAlgn="ctr"/>
                      <a:endParaRPr lang="fr-FR" sz="800" b="1"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ctr"/>
                      <a:r>
                        <a:rPr lang="fr-FR" sz="800" b="0" i="0" u="none" strike="noStrike">
                          <a:solidFill>
                            <a:srgbClr val="000000"/>
                          </a:solidFill>
                          <a:effectLst/>
                          <a:latin typeface="Aptos Narrow" panose="020B0004020202020204" pitchFamily="34" charset="0"/>
                        </a:rPr>
                        <a:t>information de l'irrecevabilité d'une liste de candidats</a:t>
                      </a: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le jour suivant la date limite de dépôt</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fr-FR" sz="800" b="0" i="0" u="none" strike="noStrike">
                          <a:solidFill>
                            <a:srgbClr val="000000"/>
                          </a:solidFill>
                          <a:effectLst/>
                          <a:latin typeface="Aptos Narrow" panose="020B0004020202020204" pitchFamily="34" charset="0"/>
                        </a:rPr>
                        <a:t>30 octobre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854760072"/>
                  </a:ext>
                </a:extLst>
              </a:tr>
              <a:tr h="214653">
                <a:tc>
                  <a:txBody>
                    <a:bodyPr/>
                    <a:lstStyle/>
                    <a:p>
                      <a:pPr algn="l" fontAlgn="ctr"/>
                      <a:endParaRPr lang="fr-FR" sz="800" b="1"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ctr"/>
                      <a:r>
                        <a:rPr lang="fr-FR" sz="800" b="0" i="0" u="none" strike="noStrike">
                          <a:solidFill>
                            <a:srgbClr val="000000"/>
                          </a:solidFill>
                          <a:effectLst/>
                          <a:latin typeface="Aptos Narrow" panose="020B0004020202020204" pitchFamily="34" charset="0"/>
                        </a:rPr>
                        <a:t>affichage des listes de candidats</a:t>
                      </a: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au plus tard 2 jours après la date limite de dépôt</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fr-FR" sz="800" b="0" i="0" u="none" strike="noStrike">
                          <a:solidFill>
                            <a:srgbClr val="000000"/>
                          </a:solidFill>
                          <a:effectLst/>
                          <a:latin typeface="Aptos Narrow" panose="020B0004020202020204" pitchFamily="34" charset="0"/>
                        </a:rPr>
                        <a:t>31 octobre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199011228"/>
                  </a:ext>
                </a:extLst>
              </a:tr>
              <a:tr h="312780">
                <a:tc>
                  <a:txBody>
                    <a:bodyPr/>
                    <a:lstStyle/>
                    <a:p>
                      <a:pPr algn="l" fontAlgn="ctr"/>
                      <a:endParaRPr lang="fr-FR" sz="800" b="1"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ctr"/>
                      <a:r>
                        <a:rPr lang="fr-FR" sz="800" b="0" i="0" u="none" strike="noStrike">
                          <a:solidFill>
                            <a:srgbClr val="000000"/>
                          </a:solidFill>
                          <a:effectLst/>
                          <a:latin typeface="Aptos Narrow" panose="020B0004020202020204" pitchFamily="34" charset="0"/>
                        </a:rPr>
                        <a:t>information de l'inéligibilité d'un candidat</a:t>
                      </a: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8 jrs francs suivant la date limite de dépôt </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fr-FR" sz="800" b="0" i="0" u="none" strike="noStrike">
                          <a:solidFill>
                            <a:srgbClr val="000000"/>
                          </a:solidFill>
                          <a:effectLst/>
                          <a:latin typeface="Aptos Narrow" panose="020B0004020202020204" pitchFamily="34" charset="0"/>
                        </a:rPr>
                        <a:t>9 novembre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76496668"/>
                  </a:ext>
                </a:extLst>
              </a:tr>
              <a:tr h="312780">
                <a:tc>
                  <a:txBody>
                    <a:bodyPr/>
                    <a:lstStyle/>
                    <a:p>
                      <a:pPr algn="l" fontAlgn="ctr"/>
                      <a:endParaRPr lang="fr-FR" sz="800" b="1"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fr-FR" sz="800" b="0" i="0" u="none" strike="noStrike">
                          <a:solidFill>
                            <a:srgbClr val="000000"/>
                          </a:solidFill>
                          <a:effectLst/>
                          <a:latin typeface="Aptos Narrow" panose="020B0004020202020204" pitchFamily="34" charset="0"/>
                        </a:rPr>
                        <a:t>transmission des rectifications des listes de candidats</a:t>
                      </a: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3 jrs francs à cpter de l'expiration du délai précédent</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13 novembre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2115376"/>
                  </a:ext>
                </a:extLst>
              </a:tr>
              <a:tr h="312780">
                <a:tc>
                  <a:txBody>
                    <a:bodyPr/>
                    <a:lstStyle/>
                    <a:p>
                      <a:pPr algn="l" fontAlgn="ctr"/>
                      <a:r>
                        <a:rPr lang="fr-FR" sz="800" b="1" i="0" u="none" strike="noStrike">
                          <a:solidFill>
                            <a:srgbClr val="000000"/>
                          </a:solidFill>
                          <a:effectLst/>
                          <a:latin typeface="Aptos Narrow" panose="020B0004020202020204" pitchFamily="34" charset="0"/>
                        </a:rPr>
                        <a:t>vote par correspondance</a:t>
                      </a:r>
                    </a:p>
                  </a:txBody>
                  <a:tcPr marL="5819" marR="5819" marT="5819" marB="34915"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r" fontAlgn="ctr"/>
                      <a:endParaRPr lang="fr-FR" sz="800" b="0" i="0" u="none" strike="noStrike">
                        <a:solidFill>
                          <a:srgbClr val="000000"/>
                        </a:solidFill>
                        <a:effectLst/>
                        <a:latin typeface="Aptos Narrow" panose="020B0004020202020204" pitchFamily="34" charset="0"/>
                      </a:endParaRP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ctr"/>
                      <a:endParaRPr lang="fr-FR" sz="800" b="0"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ctr"/>
                      <a:endParaRPr lang="fr-FR" sz="800" b="0"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019199255"/>
                  </a:ext>
                </a:extLst>
              </a:tr>
              <a:tr h="312780">
                <a:tc>
                  <a:txBody>
                    <a:bodyPr/>
                    <a:lstStyle/>
                    <a:p>
                      <a:pPr algn="l" fontAlgn="ctr"/>
                      <a:endParaRPr lang="fr-FR" sz="800" b="1"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ctr"/>
                      <a:r>
                        <a:rPr lang="fr-FR" sz="800" b="0" i="0" u="none" strike="noStrike">
                          <a:solidFill>
                            <a:srgbClr val="000000"/>
                          </a:solidFill>
                          <a:effectLst/>
                          <a:latin typeface="Aptos Narrow" panose="020B0004020202020204" pitchFamily="34" charset="0"/>
                        </a:rPr>
                        <a:t>affichage des listes des agents admis à voter par correspondance</a:t>
                      </a:r>
                    </a:p>
                  </a:txBody>
                  <a:tcPr marL="5819" marR="5819" marT="5819" marB="34915"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30 jours avant le jour du scrutin</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fr-FR" sz="800" b="0" i="0" u="none" strike="noStrike">
                          <a:solidFill>
                            <a:srgbClr val="000000"/>
                          </a:solidFill>
                          <a:effectLst/>
                          <a:latin typeface="Aptos Narrow" panose="020B0004020202020204" pitchFamily="34" charset="0"/>
                        </a:rPr>
                        <a:t>10 novembre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506180027"/>
                  </a:ext>
                </a:extLst>
              </a:tr>
              <a:tr h="312780">
                <a:tc>
                  <a:txBody>
                    <a:bodyPr/>
                    <a:lstStyle/>
                    <a:p>
                      <a:pPr algn="l" fontAlgn="ctr"/>
                      <a:endParaRPr lang="fr-FR" sz="800" b="1"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r" fontAlgn="ctr"/>
                      <a:r>
                        <a:rPr lang="fr-FR" sz="800" b="0" i="0" u="none" strike="noStrike">
                          <a:solidFill>
                            <a:srgbClr val="000000"/>
                          </a:solidFill>
                          <a:effectLst/>
                          <a:latin typeface="Aptos Narrow" panose="020B0004020202020204" pitchFamily="34" charset="0"/>
                        </a:rPr>
                        <a:t>rectification de la liste des agents admis à voter par correspondance</a:t>
                      </a: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jusqu'au 25</a:t>
                      </a:r>
                      <a:r>
                        <a:rPr lang="fr-FR" sz="800" b="0" i="0" u="none" strike="noStrike" baseline="30000">
                          <a:solidFill>
                            <a:srgbClr val="000000"/>
                          </a:solidFill>
                          <a:effectLst/>
                          <a:latin typeface="Aptos Narrow" panose="020B0004020202020204" pitchFamily="34" charset="0"/>
                        </a:rPr>
                        <a:t>ème </a:t>
                      </a:r>
                      <a:r>
                        <a:rPr lang="fr-FR" sz="800" b="0" i="0" u="none" strike="noStrike">
                          <a:solidFill>
                            <a:srgbClr val="000000"/>
                          </a:solidFill>
                          <a:effectLst/>
                          <a:latin typeface="Aptos Narrow" panose="020B0004020202020204" pitchFamily="34" charset="0"/>
                        </a:rPr>
                        <a:t>jour avant le jour du scrutin</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fr-FR" sz="800" b="0" i="0" u="none" strike="noStrike">
                          <a:solidFill>
                            <a:srgbClr val="000000"/>
                          </a:solidFill>
                          <a:effectLst/>
                          <a:latin typeface="Aptos Narrow" panose="020B0004020202020204" pitchFamily="34" charset="0"/>
                        </a:rPr>
                        <a:t>15 novembre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92331039"/>
                  </a:ext>
                </a:extLst>
              </a:tr>
              <a:tr h="312780">
                <a:tc>
                  <a:txBody>
                    <a:bodyPr/>
                    <a:lstStyle/>
                    <a:p>
                      <a:pPr algn="l" fontAlgn="ctr"/>
                      <a:endParaRPr lang="fr-FR" sz="800" b="1"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r" fontAlgn="ctr"/>
                      <a:r>
                        <a:rPr lang="fr-FR" sz="800" b="0" i="0" u="none" strike="noStrike">
                          <a:solidFill>
                            <a:srgbClr val="000000"/>
                          </a:solidFill>
                          <a:effectLst/>
                          <a:latin typeface="Aptos Narrow" panose="020B0004020202020204" pitchFamily="34" charset="0"/>
                        </a:rPr>
                        <a:t>envoi matériel de vote (bulletins de vote et enveloppes)</a:t>
                      </a: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jusqu'au 10</a:t>
                      </a:r>
                      <a:r>
                        <a:rPr lang="fr-FR" sz="800" b="0" i="0" u="none" strike="noStrike" baseline="30000">
                          <a:solidFill>
                            <a:srgbClr val="000000"/>
                          </a:solidFill>
                          <a:effectLst/>
                          <a:latin typeface="Aptos Narrow" panose="020B0004020202020204" pitchFamily="34" charset="0"/>
                        </a:rPr>
                        <a:t>ème</a:t>
                      </a:r>
                      <a:r>
                        <a:rPr lang="fr-FR" sz="800" b="0" i="0" u="none" strike="noStrike">
                          <a:solidFill>
                            <a:srgbClr val="000000"/>
                          </a:solidFill>
                          <a:effectLst/>
                          <a:latin typeface="Aptos Narrow" panose="020B0004020202020204" pitchFamily="34" charset="0"/>
                        </a:rPr>
                        <a:t> jour avant le jour du scrutin</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a:solidFill>
                            <a:srgbClr val="000000"/>
                          </a:solidFill>
                          <a:effectLst/>
                          <a:latin typeface="Aptos Narrow" panose="020B0004020202020204" pitchFamily="34" charset="0"/>
                        </a:rPr>
                        <a:t>30 novembre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5837380"/>
                  </a:ext>
                </a:extLst>
              </a:tr>
              <a:tr h="214653">
                <a:tc>
                  <a:txBody>
                    <a:bodyPr/>
                    <a:lstStyle/>
                    <a:p>
                      <a:pPr algn="l" fontAlgn="ctr"/>
                      <a:r>
                        <a:rPr lang="fr-FR" sz="800" b="1" i="0" u="none" strike="noStrike">
                          <a:solidFill>
                            <a:srgbClr val="000000"/>
                          </a:solidFill>
                          <a:effectLst/>
                          <a:latin typeface="Aptos Narrow" panose="020B0004020202020204" pitchFamily="34" charset="0"/>
                        </a:rPr>
                        <a:t>jour du scrutin</a:t>
                      </a:r>
                    </a:p>
                  </a:txBody>
                  <a:tcPr marL="5819" marR="5819" marT="5819" marB="34915"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fr-FR" sz="800" b="0" i="0" u="none" strike="noStrike">
                        <a:solidFill>
                          <a:srgbClr val="000000"/>
                        </a:solidFill>
                        <a:effectLst/>
                        <a:latin typeface="Aptos Narrow" panose="020B0004020202020204" pitchFamily="34" charset="0"/>
                      </a:endParaRPr>
                    </a:p>
                  </a:txBody>
                  <a:tcPr marL="5819" marR="5819" marT="5819" marB="34915"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fr-FR" sz="800" b="0" i="0" u="none" strike="noStrike">
                        <a:solidFill>
                          <a:srgbClr val="000000"/>
                        </a:solidFill>
                        <a:effectLst/>
                        <a:latin typeface="Aptos Narrow" panose="020B0004020202020204" pitchFamily="34" charset="0"/>
                      </a:endParaRP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fr-FR" sz="800" b="0" i="0" u="none" strike="noStrike" dirty="0">
                          <a:solidFill>
                            <a:srgbClr val="000000"/>
                          </a:solidFill>
                          <a:effectLst/>
                          <a:latin typeface="Aptos Narrow" panose="020B0004020202020204" pitchFamily="34" charset="0"/>
                        </a:rPr>
                        <a:t>10 décembre</a:t>
                      </a:r>
                    </a:p>
                  </a:txBody>
                  <a:tcPr marL="5819" marR="5819" marT="5819" marB="3491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3976034"/>
                  </a:ext>
                </a:extLst>
              </a:tr>
            </a:tbl>
          </a:graphicData>
        </a:graphic>
      </p:graphicFrame>
    </p:spTree>
    <p:extLst>
      <p:ext uri="{BB962C8B-B14F-4D97-AF65-F5344CB8AC3E}">
        <p14:creationId xmlns:p14="http://schemas.microsoft.com/office/powerpoint/2010/main" val="26728869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lIns="91440" tIns="45720" rIns="91440" bIns="45720" anchor="t"/>
          <a:lstStyle/>
          <a:p>
            <a:r>
              <a:rPr lang="fr-FR">
                <a:solidFill>
                  <a:srgbClr val="9BADEE"/>
                </a:solidFill>
                <a:ea typeface="+mn-lt"/>
                <a:cs typeface="+mn-lt"/>
              </a:rPr>
              <a:t>Retrouvez les informations sur notre site :</a:t>
            </a:r>
            <a:endParaRPr lang="en-US">
              <a:solidFill>
                <a:srgbClr val="FF0000"/>
              </a:solidFill>
              <a:ea typeface="+mn-lt"/>
              <a:cs typeface="+mn-lt"/>
            </a:endParaRPr>
          </a:p>
          <a:p>
            <a:endParaRPr lang="fr-FR" sz="1400">
              <a:solidFill>
                <a:srgbClr val="9BADEE"/>
              </a:solidFill>
              <a:ea typeface="+mn-lt"/>
              <a:cs typeface="+mn-lt"/>
            </a:endParaRPr>
          </a:p>
          <a:p>
            <a:r>
              <a:rPr lang="fr-FR">
                <a:solidFill>
                  <a:srgbClr val="FF0000"/>
                </a:solidFill>
                <a:ea typeface="+mn-lt"/>
                <a:cs typeface="+mn-lt"/>
              </a:rPr>
              <a:t>https://www.cdg59.fr/le-cdg59/carrieres/elections-professionnelles-2026</a:t>
            </a:r>
            <a:endParaRPr lang="en-US">
              <a:solidFill>
                <a:srgbClr val="FF0000"/>
              </a:solidFill>
            </a:endParaRPr>
          </a:p>
        </p:txBody>
      </p:sp>
      <p:sp>
        <p:nvSpPr>
          <p:cNvPr id="3" name="Espace réservé du texte 2"/>
          <p:cNvSpPr>
            <a:spLocks noGrp="1"/>
          </p:cNvSpPr>
          <p:nvPr>
            <p:ph type="body" sz="quarter" idx="11"/>
          </p:nvPr>
        </p:nvSpPr>
        <p:spPr/>
        <p:txBody>
          <a:bodyPr/>
          <a:lstStyle/>
          <a:p>
            <a:endParaRPr lang="fr-FR"/>
          </a:p>
        </p:txBody>
      </p:sp>
    </p:spTree>
    <p:extLst>
      <p:ext uri="{BB962C8B-B14F-4D97-AF65-F5344CB8AC3E}">
        <p14:creationId xmlns:p14="http://schemas.microsoft.com/office/powerpoint/2010/main" val="910026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08655A-B87B-F8F7-DFF7-5E25EEF658EB}"/>
              </a:ext>
            </a:extLst>
          </p:cNvPr>
          <p:cNvSpPr>
            <a:spLocks noGrp="1"/>
          </p:cNvSpPr>
          <p:nvPr>
            <p:ph type="title"/>
          </p:nvPr>
        </p:nvSpPr>
        <p:spPr/>
        <p:txBody>
          <a:bodyPr/>
          <a:lstStyle/>
          <a:p>
            <a:r>
              <a:rPr lang="fr-FR" sz="3600" dirty="0"/>
              <a:t>1. Le Comité Social Territorial</a:t>
            </a:r>
          </a:p>
        </p:txBody>
      </p:sp>
      <p:sp>
        <p:nvSpPr>
          <p:cNvPr id="3" name="Espace réservé du texte 2">
            <a:extLst>
              <a:ext uri="{FF2B5EF4-FFF2-40B4-BE49-F238E27FC236}">
                <a16:creationId xmlns:a16="http://schemas.microsoft.com/office/drawing/2014/main" id="{7D47DF49-8348-C8C5-945E-7D7398FBB8AA}"/>
              </a:ext>
            </a:extLst>
          </p:cNvPr>
          <p:cNvSpPr>
            <a:spLocks noGrp="1"/>
          </p:cNvSpPr>
          <p:nvPr>
            <p:ph type="body" sz="quarter" idx="11"/>
          </p:nvPr>
        </p:nvSpPr>
        <p:spPr>
          <a:xfrm>
            <a:off x="855662" y="1987122"/>
            <a:ext cx="10454177" cy="4285618"/>
          </a:xfrm>
        </p:spPr>
        <p:txBody>
          <a:bodyPr/>
          <a:lstStyle/>
          <a:p>
            <a:pPr marL="285750" indent="-285750">
              <a:buFont typeface="Wingdings" panose="05000000000000000000" pitchFamily="2" charset="2"/>
              <a:buChar char="§"/>
            </a:pPr>
            <a:r>
              <a:rPr lang="fr-FR" sz="1800" b="1" dirty="0"/>
              <a:t>Instance de dialogue social </a:t>
            </a:r>
            <a:r>
              <a:rPr lang="fr-FR" sz="1800" dirty="0"/>
              <a:t>où s'exerce le </a:t>
            </a:r>
            <a:r>
              <a:rPr lang="fr-FR" sz="1800" b="1" dirty="0"/>
              <a:t>droit à la participation </a:t>
            </a:r>
            <a:r>
              <a:rPr lang="fr-FR" sz="1800" dirty="0"/>
              <a:t>des agents publics territoriaux    </a:t>
            </a:r>
          </a:p>
          <a:p>
            <a:pPr marL="971550" lvl="1" indent="-285750">
              <a:buFont typeface="Wingdings" panose="05000000000000000000" pitchFamily="2" charset="2"/>
              <a:buChar char="Ø"/>
            </a:pPr>
            <a:r>
              <a:rPr lang="fr-FR" sz="1800" dirty="0"/>
              <a:t>Compétente pour débattre et rendre un avis sur les questions d’ordre collectif concernant l’organisation et le fonctionnement des services, la santé, la sécurité et les conditions de travail, </a:t>
            </a:r>
          </a:p>
          <a:p>
            <a:pPr marL="971550" lvl="1" indent="-285750">
              <a:buFont typeface="Wingdings" panose="05000000000000000000" pitchFamily="2" charset="2"/>
              <a:buChar char="Ø"/>
            </a:pPr>
            <a:r>
              <a:rPr lang="fr-FR" sz="1800" dirty="0"/>
              <a:t>Intéresse l’ensemble du personnel des collectivités/établissements (fonctionnaires, agents contractuels de droit public et agents de droit privé).</a:t>
            </a:r>
          </a:p>
          <a:p>
            <a:pPr lvl="1" indent="0">
              <a:buNone/>
            </a:pPr>
            <a:endParaRPr lang="fr-FR" sz="1800" dirty="0"/>
          </a:p>
          <a:p>
            <a:pPr marL="285750" indent="-285750" algn="just">
              <a:buFont typeface="Wingdings" panose="05000000000000000000" pitchFamily="2" charset="2"/>
              <a:buChar char="§"/>
            </a:pPr>
            <a:r>
              <a:rPr lang="fr-FR" sz="1800" dirty="0"/>
              <a:t>Instituée par la </a:t>
            </a:r>
            <a:r>
              <a:rPr lang="fr-FR" sz="1800" b="1" dirty="0"/>
              <a:t>loi n°2019-282 du 6 août 2019 de Transformation de la Fonction Publique </a:t>
            </a:r>
            <a:r>
              <a:rPr lang="fr-FR" sz="1800" dirty="0"/>
              <a:t>:      fusion du Comité Technique (CT) et du Comité d’Hygiène, de Sécurité et des Conditions de Travail (CHSCT), entrée en vigueur au 1</a:t>
            </a:r>
            <a:r>
              <a:rPr lang="fr-FR" sz="1800" baseline="30000" dirty="0"/>
              <a:t>er</a:t>
            </a:r>
            <a:r>
              <a:rPr lang="fr-FR" sz="1800" dirty="0"/>
              <a:t> janvier 2023, à l’issue des élections professionnelles de 2022.</a:t>
            </a:r>
          </a:p>
          <a:p>
            <a:pPr marL="285750" indent="-285750">
              <a:buFont typeface="Wingdings" panose="05000000000000000000" pitchFamily="2" charset="2"/>
              <a:buChar char="§"/>
            </a:pPr>
            <a:r>
              <a:rPr lang="fr-FR" sz="1800" dirty="0"/>
              <a:t>Prochaines élections professionnelles dans la fonction publique : </a:t>
            </a:r>
            <a:r>
              <a:rPr lang="fr-FR" sz="1800" b="1" dirty="0"/>
              <a:t>jeudi 10 décembre 2026.          </a:t>
            </a:r>
            <a:r>
              <a:rPr lang="fr-FR" sz="1800" b="1" dirty="0">
                <a:latin typeface="Aptos Narrow" panose="020B0004020202020204" pitchFamily="34" charset="0"/>
              </a:rPr>
              <a:t>	 ↘ </a:t>
            </a:r>
            <a:r>
              <a:rPr lang="fr-FR" sz="1800" dirty="0"/>
              <a:t>Création ou renouvellement du CST</a:t>
            </a:r>
          </a:p>
        </p:txBody>
      </p:sp>
    </p:spTree>
    <p:extLst>
      <p:ext uri="{BB962C8B-B14F-4D97-AF65-F5344CB8AC3E}">
        <p14:creationId xmlns:p14="http://schemas.microsoft.com/office/powerpoint/2010/main" val="4123336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C82141-7BFC-D0A0-0087-4A42EE898072}"/>
              </a:ext>
            </a:extLst>
          </p:cNvPr>
          <p:cNvSpPr>
            <a:spLocks noGrp="1"/>
          </p:cNvSpPr>
          <p:nvPr>
            <p:ph type="title"/>
          </p:nvPr>
        </p:nvSpPr>
        <p:spPr/>
        <p:txBody>
          <a:bodyPr/>
          <a:lstStyle/>
          <a:p>
            <a:r>
              <a:rPr lang="fr-FR" sz="3600" dirty="0"/>
              <a:t>1. Le Comité Social Territorial</a:t>
            </a:r>
          </a:p>
        </p:txBody>
      </p:sp>
      <p:sp>
        <p:nvSpPr>
          <p:cNvPr id="3" name="Espace réservé du texte 2">
            <a:extLst>
              <a:ext uri="{FF2B5EF4-FFF2-40B4-BE49-F238E27FC236}">
                <a16:creationId xmlns:a16="http://schemas.microsoft.com/office/drawing/2014/main" id="{64831A72-5748-24C0-6627-1C2FA47849BD}"/>
              </a:ext>
            </a:extLst>
          </p:cNvPr>
          <p:cNvSpPr>
            <a:spLocks noGrp="1"/>
          </p:cNvSpPr>
          <p:nvPr>
            <p:ph type="body" sz="quarter" idx="11"/>
          </p:nvPr>
        </p:nvSpPr>
        <p:spPr/>
        <p:txBody>
          <a:bodyPr/>
          <a:lstStyle/>
          <a:p>
            <a:pPr>
              <a:spcAft>
                <a:spcPts val="1000"/>
              </a:spcAft>
            </a:pPr>
            <a:r>
              <a:rPr lang="fr-FR" sz="1800" dirty="0"/>
              <a:t>Le Comité Social Territorial connait des questions relatives : </a:t>
            </a:r>
          </a:p>
          <a:p>
            <a:pPr marL="285750" indent="-285750">
              <a:spcBef>
                <a:spcPts val="0"/>
              </a:spcBef>
              <a:spcAft>
                <a:spcPts val="1000"/>
              </a:spcAft>
              <a:buFont typeface="Wingdings" panose="05000000000000000000" pitchFamily="2" charset="2"/>
              <a:buChar char="Ø"/>
            </a:pPr>
            <a:r>
              <a:rPr lang="fr-FR" sz="1400" dirty="0"/>
              <a:t>à l'organisation, au fonctionnement des services et aux évolutions des administrations </a:t>
            </a:r>
          </a:p>
          <a:p>
            <a:pPr marL="285750" indent="-285750">
              <a:spcBef>
                <a:spcPts val="0"/>
              </a:spcBef>
              <a:spcAft>
                <a:spcPts val="600"/>
              </a:spcAft>
              <a:buFont typeface="Wingdings" panose="05000000000000000000" pitchFamily="2" charset="2"/>
              <a:buChar char="Ø"/>
            </a:pPr>
            <a:r>
              <a:rPr lang="fr-FR" sz="1400" dirty="0"/>
              <a:t>à l'accessibilité des services et à la qualité des services rendus </a:t>
            </a:r>
          </a:p>
          <a:p>
            <a:pPr marL="285750" indent="-285750">
              <a:spcBef>
                <a:spcPts val="0"/>
              </a:spcBef>
              <a:spcAft>
                <a:spcPts val="600"/>
              </a:spcAft>
              <a:buFont typeface="Wingdings" panose="05000000000000000000" pitchFamily="2" charset="2"/>
              <a:buChar char="Ø"/>
            </a:pPr>
            <a:r>
              <a:rPr lang="fr-FR" sz="1400" dirty="0"/>
              <a:t>aux orientations stratégiques sur les politiques de ressources humaines </a:t>
            </a:r>
          </a:p>
          <a:p>
            <a:pPr marL="285750" indent="-285750" algn="just">
              <a:spcBef>
                <a:spcPts val="0"/>
              </a:spcBef>
              <a:spcAft>
                <a:spcPts val="600"/>
              </a:spcAft>
              <a:buFont typeface="Wingdings" panose="05000000000000000000" pitchFamily="2" charset="2"/>
              <a:buChar char="Ø"/>
            </a:pPr>
            <a:r>
              <a:rPr lang="fr-FR" sz="1400" dirty="0"/>
              <a:t>aux lignes directrices de gestion en matière de promotion et valorisation des parcours professionnels. La mise en œuvre des lignes directrices de gestion fait l'objet d'un bilan, sur la base des décisions individuelles, devant le comité social </a:t>
            </a:r>
          </a:p>
          <a:p>
            <a:pPr marL="285750" indent="-285750" algn="just">
              <a:spcBef>
                <a:spcPts val="0"/>
              </a:spcBef>
              <a:spcAft>
                <a:spcPts val="600"/>
              </a:spcAft>
              <a:buFont typeface="Wingdings" panose="05000000000000000000" pitchFamily="2" charset="2"/>
              <a:buChar char="Ø"/>
            </a:pPr>
            <a:r>
              <a:rPr lang="fr-FR" sz="1400" dirty="0"/>
              <a:t>aux enjeux et aux politiques d'égalité professionnelle et de lutte contre les discriminations. Le comité social est consulté sur le plan d'action pluriannuel en faveur de l'égalité professionnelle entre les femmes et les hommes mentionné à l'article L. 132-1 et informé annuellement de l'état de sa mise en œuvre </a:t>
            </a:r>
          </a:p>
          <a:p>
            <a:pPr marL="285750" indent="-285750">
              <a:spcBef>
                <a:spcPts val="0"/>
              </a:spcBef>
              <a:spcAft>
                <a:spcPts val="600"/>
              </a:spcAft>
              <a:buFont typeface="Wingdings" panose="05000000000000000000" pitchFamily="2" charset="2"/>
              <a:buChar char="Ø"/>
            </a:pPr>
            <a:r>
              <a:rPr lang="fr-FR" sz="1400" dirty="0"/>
              <a:t>aux orientations stratégiques en matière de politique indemnitaire et d'action sociale ainsi qu'aux aides à la protection sociale complémentaire </a:t>
            </a:r>
          </a:p>
          <a:p>
            <a:pPr marL="285750" indent="-285750" algn="just">
              <a:spcBef>
                <a:spcPts val="0"/>
              </a:spcBef>
              <a:spcAft>
                <a:spcPts val="600"/>
              </a:spcAft>
              <a:buFont typeface="Wingdings" panose="05000000000000000000" pitchFamily="2" charset="2"/>
              <a:buChar char="Ø"/>
            </a:pPr>
            <a:r>
              <a:rPr lang="fr-FR" sz="1400" dirty="0"/>
              <a:t>à l’organisation et au fonctionnement des services publics, à l’élaboration des règles relatives aux conditions d’emploi des agents contractuels et à la définition des orientations en matière de politique ressources humaines</a:t>
            </a:r>
          </a:p>
          <a:p>
            <a:endParaRPr lang="fr-FR" sz="1800" dirty="0"/>
          </a:p>
        </p:txBody>
      </p:sp>
      <p:sp>
        <p:nvSpPr>
          <p:cNvPr id="4" name="Espace réservé du texte 3">
            <a:extLst>
              <a:ext uri="{FF2B5EF4-FFF2-40B4-BE49-F238E27FC236}">
                <a16:creationId xmlns:a16="http://schemas.microsoft.com/office/drawing/2014/main" id="{23ED9797-38A3-D9A7-FAE5-9846142BA457}"/>
              </a:ext>
            </a:extLst>
          </p:cNvPr>
          <p:cNvSpPr>
            <a:spLocks noGrp="1"/>
          </p:cNvSpPr>
          <p:nvPr>
            <p:ph type="body" sz="quarter" idx="12"/>
          </p:nvPr>
        </p:nvSpPr>
        <p:spPr/>
        <p:txBody>
          <a:bodyPr/>
          <a:lstStyle/>
          <a:p>
            <a:r>
              <a:rPr lang="fr-FR" sz="2000" b="1" dirty="0">
                <a:solidFill>
                  <a:srgbClr val="0070C0"/>
                </a:solidFill>
              </a:rPr>
              <a:t>Les compétences</a:t>
            </a:r>
          </a:p>
        </p:txBody>
      </p:sp>
    </p:spTree>
    <p:extLst>
      <p:ext uri="{BB962C8B-B14F-4D97-AF65-F5344CB8AC3E}">
        <p14:creationId xmlns:p14="http://schemas.microsoft.com/office/powerpoint/2010/main" val="965593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5D1F3F9A-8C7D-E01C-41CB-9AAC3F484C80}"/>
              </a:ext>
            </a:extLst>
          </p:cNvPr>
          <p:cNvSpPr>
            <a:spLocks noGrp="1"/>
          </p:cNvSpPr>
          <p:nvPr>
            <p:ph type="body" sz="quarter" idx="11"/>
          </p:nvPr>
        </p:nvSpPr>
        <p:spPr>
          <a:xfrm>
            <a:off x="855662" y="2362200"/>
            <a:ext cx="10454177" cy="3910012"/>
          </a:xfrm>
        </p:spPr>
        <p:txBody>
          <a:bodyPr/>
          <a:lstStyle/>
          <a:p>
            <a:r>
              <a:rPr lang="fr-FR" sz="1800" dirty="0"/>
              <a:t>Le CST est compétent pour mettre en œuvre les attributions de la F3SCT lorsque celle-ci n’est pas créée indépendamment </a:t>
            </a:r>
            <a:r>
              <a:rPr lang="fr-FR" sz="1800" i="1" dirty="0"/>
              <a:t>(art. R253-79 du CGFP).</a:t>
            </a:r>
          </a:p>
          <a:p>
            <a:endParaRPr lang="fr-FR" sz="1800" dirty="0"/>
          </a:p>
          <a:p>
            <a:r>
              <a:rPr lang="fr-FR" sz="1800" dirty="0"/>
              <a:t>Attributions de la F3SCT :</a:t>
            </a:r>
          </a:p>
          <a:p>
            <a:pPr marL="285750" indent="-285750">
              <a:buFont typeface="Wingdings" panose="05000000000000000000" pitchFamily="2" charset="2"/>
              <a:buChar char="Ø"/>
            </a:pPr>
            <a:r>
              <a:rPr lang="fr-FR" sz="1800" dirty="0"/>
              <a:t>protection de la santé physique et mentale, l'hygiène, sécurité des agents dans leur travail,</a:t>
            </a:r>
          </a:p>
          <a:p>
            <a:pPr marL="285750" indent="-285750">
              <a:buFont typeface="Wingdings" panose="05000000000000000000" pitchFamily="2" charset="2"/>
              <a:buChar char="Ø"/>
            </a:pPr>
            <a:r>
              <a:rPr lang="fr-FR" sz="1800" dirty="0"/>
              <a:t>organisation du travail,</a:t>
            </a:r>
          </a:p>
          <a:p>
            <a:pPr marL="285750" indent="-285750">
              <a:lnSpc>
                <a:spcPct val="100000"/>
              </a:lnSpc>
              <a:buFont typeface="Wingdings" panose="05000000000000000000" pitchFamily="2" charset="2"/>
              <a:buChar char="Ø"/>
            </a:pPr>
            <a:r>
              <a:rPr lang="fr-FR" sz="1800" dirty="0"/>
              <a:t>télétravail, enjeux liés à la déconnexion et dispositifs de régulation de l'utilisation des outils numériques,</a:t>
            </a:r>
          </a:p>
          <a:p>
            <a:pPr marL="285750" indent="-285750">
              <a:buFont typeface="Wingdings" panose="05000000000000000000" pitchFamily="2" charset="2"/>
              <a:buChar char="Ø"/>
            </a:pPr>
            <a:r>
              <a:rPr lang="fr-FR" sz="1800" dirty="0"/>
              <a:t>amélioration des conditions de travail et prescriptions légales afférentes.</a:t>
            </a:r>
          </a:p>
          <a:p>
            <a:endParaRPr lang="fr-FR" sz="1800" i="1" dirty="0"/>
          </a:p>
          <a:p>
            <a:endParaRPr lang="fr-FR" sz="1800" dirty="0"/>
          </a:p>
          <a:p>
            <a:endParaRPr lang="fr-FR" sz="1800" dirty="0"/>
          </a:p>
          <a:p>
            <a:endParaRPr lang="fr-FR" sz="1800" dirty="0"/>
          </a:p>
          <a:p>
            <a:endParaRPr lang="fr-FR" sz="1800" dirty="0"/>
          </a:p>
          <a:p>
            <a:endParaRPr lang="fr-FR" sz="1800" dirty="0"/>
          </a:p>
          <a:p>
            <a:endParaRPr lang="fr-FR" sz="1800" dirty="0"/>
          </a:p>
        </p:txBody>
      </p:sp>
      <p:sp>
        <p:nvSpPr>
          <p:cNvPr id="5" name="Titre 1">
            <a:extLst>
              <a:ext uri="{FF2B5EF4-FFF2-40B4-BE49-F238E27FC236}">
                <a16:creationId xmlns:a16="http://schemas.microsoft.com/office/drawing/2014/main" id="{B7672187-5430-D7AE-338A-2799FBF27DEA}"/>
              </a:ext>
            </a:extLst>
          </p:cNvPr>
          <p:cNvSpPr>
            <a:spLocks noGrp="1"/>
          </p:cNvSpPr>
          <p:nvPr>
            <p:ph type="title"/>
          </p:nvPr>
        </p:nvSpPr>
        <p:spPr>
          <a:xfrm>
            <a:off x="793750" y="585788"/>
            <a:ext cx="10515600" cy="582612"/>
          </a:xfrm>
        </p:spPr>
        <p:txBody>
          <a:bodyPr/>
          <a:lstStyle/>
          <a:p>
            <a:r>
              <a:rPr lang="fr-FR" sz="3600"/>
              <a:t>1. Le Comité Social Territorial</a:t>
            </a:r>
          </a:p>
        </p:txBody>
      </p:sp>
    </p:spTree>
    <p:extLst>
      <p:ext uri="{BB962C8B-B14F-4D97-AF65-F5344CB8AC3E}">
        <p14:creationId xmlns:p14="http://schemas.microsoft.com/office/powerpoint/2010/main" val="3211048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4239" y="585260"/>
            <a:ext cx="11288903" cy="583142"/>
          </a:xfrm>
        </p:spPr>
        <p:txBody>
          <a:bodyPr/>
          <a:lstStyle/>
          <a:p>
            <a:r>
              <a:rPr lang="fr-FR" sz="3600"/>
              <a:t>1. Le Comité Social Territorial</a:t>
            </a:r>
            <a:br>
              <a:rPr lang="fr-FR" sz="3600"/>
            </a:br>
            <a:endParaRPr lang="fr-FR" sz="3600"/>
          </a:p>
        </p:txBody>
      </p:sp>
      <p:sp>
        <p:nvSpPr>
          <p:cNvPr id="3" name="Espace réservé du texte 2"/>
          <p:cNvSpPr>
            <a:spLocks noGrp="1"/>
          </p:cNvSpPr>
          <p:nvPr>
            <p:ph type="body" sz="quarter" idx="11"/>
          </p:nvPr>
        </p:nvSpPr>
        <p:spPr>
          <a:xfrm>
            <a:off x="461120" y="1238866"/>
            <a:ext cx="10996312" cy="4689746"/>
          </a:xfrm>
        </p:spPr>
        <p:txBody>
          <a:bodyPr/>
          <a:lstStyle/>
          <a:p>
            <a:pPr algn="just"/>
            <a:endParaRPr lang="fr-FR" sz="1600" dirty="0"/>
          </a:p>
          <a:p>
            <a:pPr algn="just"/>
            <a:endParaRPr lang="fr-FR" dirty="0"/>
          </a:p>
          <a:p>
            <a:pPr algn="just"/>
            <a:r>
              <a:rPr lang="fr-FR" b="1" dirty="0">
                <a:solidFill>
                  <a:srgbClr val="0070C0"/>
                </a:solidFill>
              </a:rPr>
              <a:t>Création / renouvellement du CST</a:t>
            </a:r>
          </a:p>
          <a:p>
            <a:pPr algn="just"/>
            <a:r>
              <a:rPr lang="fr-FR" sz="1400" i="1" dirty="0"/>
              <a:t>	</a:t>
            </a:r>
            <a:endParaRPr lang="fr-FR" sz="1000" b="1" dirty="0"/>
          </a:p>
          <a:p>
            <a:pPr marL="342900" indent="-342900" algn="just">
              <a:buFont typeface="Wingdings" panose="05000000000000000000" pitchFamily="2" charset="2"/>
              <a:buChar char="§"/>
            </a:pPr>
            <a:r>
              <a:rPr lang="fr-FR" b="1" dirty="0"/>
              <a:t>Obligatoire d’un CST local </a:t>
            </a:r>
            <a:r>
              <a:rPr lang="fr-FR" dirty="0"/>
              <a:t>dans chaque collectivité ou établissement employant au moins 50 agents </a:t>
            </a:r>
            <a:r>
              <a:rPr lang="fr-FR" i="1" dirty="0"/>
              <a:t>(art L.251-5 du CGFP).</a:t>
            </a:r>
          </a:p>
          <a:p>
            <a:endParaRPr lang="fr-FR" sz="1100" b="1" dirty="0">
              <a:solidFill>
                <a:srgbClr val="FF0000"/>
              </a:solidFill>
            </a:endParaRPr>
          </a:p>
          <a:p>
            <a:pPr marL="342900" indent="-342900">
              <a:buFont typeface="Wingdings" panose="05000000000000000000" pitchFamily="2" charset="2"/>
              <a:buChar char="§"/>
            </a:pPr>
            <a:r>
              <a:rPr lang="fr-FR" sz="2000" b="1" dirty="0"/>
              <a:t>Possibilité de création </a:t>
            </a:r>
            <a:r>
              <a:rPr lang="fr-FR" b="1" dirty="0"/>
              <a:t>de </a:t>
            </a:r>
            <a:r>
              <a:rPr lang="fr-FR" sz="2000" b="1" dirty="0"/>
              <a:t>CST commun </a:t>
            </a:r>
            <a:r>
              <a:rPr lang="fr-FR" sz="2000" dirty="0"/>
              <a:t>(effectifs cumulés d’au moins 50 agents*), par délibérations concordantes des organes délibérants de chaque collectivité et établissement concerné </a:t>
            </a:r>
            <a:r>
              <a:rPr lang="fr-FR" sz="2000" i="1" dirty="0"/>
              <a:t>(art L. 251-7 du CGFP) </a:t>
            </a:r>
            <a:r>
              <a:rPr lang="fr-FR" sz="2000" dirty="0"/>
              <a:t>: </a:t>
            </a:r>
          </a:p>
          <a:p>
            <a:pPr marL="1028700" lvl="1" indent="-342900">
              <a:buFont typeface="Wingdings" panose="05000000000000000000" pitchFamily="2" charset="2"/>
              <a:buChar char="Ø"/>
            </a:pPr>
            <a:r>
              <a:rPr lang="fr-FR" sz="1800" dirty="0"/>
              <a:t>entre une collectivité et un/plusieurs établissement(s) publics rattaché(s) (ex : Ville + CCAS et/ou caisse des écoles),</a:t>
            </a:r>
          </a:p>
          <a:p>
            <a:pPr marL="1028700" lvl="1" indent="-342900">
              <a:buFont typeface="Wingdings" panose="05000000000000000000" pitchFamily="2" charset="2"/>
              <a:buChar char="Ø"/>
            </a:pPr>
            <a:r>
              <a:rPr lang="fr-FR" sz="1800" dirty="0"/>
              <a:t>entre un EPCI et ses collectivités membres.</a:t>
            </a:r>
          </a:p>
          <a:p>
            <a:endParaRPr lang="fr-FR" b="1" dirty="0"/>
          </a:p>
        </p:txBody>
      </p:sp>
      <p:sp>
        <p:nvSpPr>
          <p:cNvPr id="4" name="Ellipse 3">
            <a:extLst>
              <a:ext uri="{FF2B5EF4-FFF2-40B4-BE49-F238E27FC236}">
                <a16:creationId xmlns:a16="http://schemas.microsoft.com/office/drawing/2014/main" id="{64382C47-2B9C-4763-A888-BCD8DEB20722}"/>
              </a:ext>
            </a:extLst>
          </p:cNvPr>
          <p:cNvSpPr/>
          <p:nvPr/>
        </p:nvSpPr>
        <p:spPr>
          <a:xfrm>
            <a:off x="8138160" y="2688336"/>
            <a:ext cx="2386584" cy="84124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245356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4239" y="585260"/>
            <a:ext cx="11288903" cy="583142"/>
          </a:xfrm>
        </p:spPr>
        <p:txBody>
          <a:bodyPr/>
          <a:lstStyle/>
          <a:p>
            <a:r>
              <a:rPr lang="fr-FR" sz="3600"/>
              <a:t>1. Le Comité Social Territorial</a:t>
            </a:r>
            <a:br>
              <a:rPr lang="fr-FR" sz="3600"/>
            </a:br>
            <a:endParaRPr lang="fr-FR" sz="3600"/>
          </a:p>
        </p:txBody>
      </p:sp>
      <p:sp>
        <p:nvSpPr>
          <p:cNvPr id="3" name="Espace réservé du texte 2"/>
          <p:cNvSpPr>
            <a:spLocks noGrp="1"/>
          </p:cNvSpPr>
          <p:nvPr>
            <p:ph type="body" sz="quarter" idx="11"/>
          </p:nvPr>
        </p:nvSpPr>
        <p:spPr>
          <a:xfrm>
            <a:off x="461120" y="1847088"/>
            <a:ext cx="10996312" cy="4288536"/>
          </a:xfrm>
        </p:spPr>
        <p:txBody>
          <a:bodyPr/>
          <a:lstStyle/>
          <a:p>
            <a:pPr algn="just"/>
            <a:r>
              <a:rPr lang="fr-FR" b="1" dirty="0">
                <a:solidFill>
                  <a:srgbClr val="0070C0"/>
                </a:solidFill>
              </a:rPr>
              <a:t>Composition </a:t>
            </a:r>
          </a:p>
          <a:p>
            <a:pPr algn="just"/>
            <a:endParaRPr lang="fr-FR" sz="1100" dirty="0"/>
          </a:p>
          <a:p>
            <a:pPr algn="just"/>
            <a:r>
              <a:rPr lang="fr-FR" dirty="0"/>
              <a:t>2 collèges :</a:t>
            </a:r>
            <a:r>
              <a:rPr lang="fr-FR" dirty="0">
                <a:latin typeface="Aptos Narrow" panose="020B0004020202020204" pitchFamily="34" charset="0"/>
              </a:rPr>
              <a:t>	→ </a:t>
            </a:r>
            <a:r>
              <a:rPr lang="fr-FR" sz="2000" dirty="0"/>
              <a:t>les représentants du personnel</a:t>
            </a:r>
          </a:p>
          <a:p>
            <a:r>
              <a:rPr lang="fr-FR" sz="2000" dirty="0">
                <a:latin typeface="Aptos Narrow" panose="020B0004020202020204" pitchFamily="34" charset="0"/>
              </a:rPr>
              <a:t>		→ </a:t>
            </a:r>
            <a:r>
              <a:rPr lang="fr-FR" sz="2000" dirty="0"/>
              <a:t>les représentants de la collectivité territoriale/établissement public.</a:t>
            </a:r>
          </a:p>
          <a:p>
            <a:endParaRPr lang="fr-FR" sz="1800" dirty="0"/>
          </a:p>
          <a:p>
            <a:r>
              <a:rPr lang="fr-FR" dirty="0"/>
              <a:t>Les membres suppléants sont en nombre égal à celui des représentants titulaires.</a:t>
            </a:r>
          </a:p>
          <a:p>
            <a:endParaRPr lang="fr-FR" sz="1800" dirty="0"/>
          </a:p>
          <a:p>
            <a:r>
              <a:rPr lang="fr-FR" dirty="0"/>
              <a:t>La parité numérique entre les 2 collèges n’est pas obligatoire.</a:t>
            </a:r>
          </a:p>
          <a:p>
            <a:r>
              <a:rPr lang="fr-FR" dirty="0"/>
              <a:t>	Le nombre de représentants des collectivités/établissements peut être supérieur                     	à celui des représentants du personnel.</a:t>
            </a:r>
          </a:p>
          <a:p>
            <a:endParaRPr lang="fr-FR" sz="1000" dirty="0"/>
          </a:p>
        </p:txBody>
      </p:sp>
      <p:sp>
        <p:nvSpPr>
          <p:cNvPr id="4" name="Ellipse 3">
            <a:extLst>
              <a:ext uri="{FF2B5EF4-FFF2-40B4-BE49-F238E27FC236}">
                <a16:creationId xmlns:a16="http://schemas.microsoft.com/office/drawing/2014/main" id="{64382C47-2B9C-4763-A888-BCD8DEB20722}"/>
              </a:ext>
            </a:extLst>
          </p:cNvPr>
          <p:cNvSpPr/>
          <p:nvPr/>
        </p:nvSpPr>
        <p:spPr>
          <a:xfrm>
            <a:off x="8138160" y="2688336"/>
            <a:ext cx="2386584" cy="84124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6" name="Image 5">
            <a:extLst>
              <a:ext uri="{FF2B5EF4-FFF2-40B4-BE49-F238E27FC236}">
                <a16:creationId xmlns:a16="http://schemas.microsoft.com/office/drawing/2014/main" id="{5134C64E-94E4-1D8E-4599-7B84D977634C}"/>
              </a:ext>
            </a:extLst>
          </p:cNvPr>
          <p:cNvPicPr>
            <a:picLocks noChangeAspect="1"/>
          </p:cNvPicPr>
          <p:nvPr/>
        </p:nvPicPr>
        <p:blipFill>
          <a:blip r:embed="rId2"/>
          <a:stretch>
            <a:fillRect/>
          </a:stretch>
        </p:blipFill>
        <p:spPr>
          <a:xfrm>
            <a:off x="678397" y="4956048"/>
            <a:ext cx="525564" cy="502920"/>
          </a:xfrm>
          <a:prstGeom prst="rect">
            <a:avLst/>
          </a:prstGeom>
        </p:spPr>
      </p:pic>
    </p:spTree>
    <p:extLst>
      <p:ext uri="{BB962C8B-B14F-4D97-AF65-F5344CB8AC3E}">
        <p14:creationId xmlns:p14="http://schemas.microsoft.com/office/powerpoint/2010/main" val="621532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4239" y="585260"/>
            <a:ext cx="11288903" cy="583142"/>
          </a:xfrm>
        </p:spPr>
        <p:txBody>
          <a:bodyPr/>
          <a:lstStyle/>
          <a:p>
            <a:r>
              <a:rPr lang="fr-FR" sz="3600"/>
              <a:t>1. Le Comité Social Territorial</a:t>
            </a:r>
            <a:br>
              <a:rPr lang="fr-FR" sz="3600"/>
            </a:br>
            <a:endParaRPr lang="fr-FR" sz="3600"/>
          </a:p>
        </p:txBody>
      </p:sp>
      <p:sp>
        <p:nvSpPr>
          <p:cNvPr id="3" name="Espace réservé du texte 2"/>
          <p:cNvSpPr>
            <a:spLocks noGrp="1"/>
          </p:cNvSpPr>
          <p:nvPr>
            <p:ph type="body" sz="quarter" idx="11"/>
          </p:nvPr>
        </p:nvSpPr>
        <p:spPr>
          <a:xfrm>
            <a:off x="461120" y="1847088"/>
            <a:ext cx="10996312" cy="4288536"/>
          </a:xfrm>
        </p:spPr>
        <p:txBody>
          <a:bodyPr/>
          <a:lstStyle/>
          <a:p>
            <a:pPr marL="285750" indent="-285750" algn="just">
              <a:buFont typeface="Wingdings" panose="05000000000000000000" pitchFamily="2" charset="2"/>
              <a:buChar char="§"/>
            </a:pPr>
            <a:r>
              <a:rPr lang="fr-FR" sz="1800" b="1" u="sng" dirty="0"/>
              <a:t>Les représentants du personnel</a:t>
            </a:r>
          </a:p>
          <a:p>
            <a:pPr algn="just"/>
            <a:endParaRPr lang="fr-FR" sz="1800" u="sng" dirty="0"/>
          </a:p>
          <a:p>
            <a:pPr marL="285750" indent="-285750" algn="just">
              <a:buFont typeface="Wingdings" panose="05000000000000000000" pitchFamily="2" charset="2"/>
              <a:buChar char="Ø"/>
            </a:pPr>
            <a:r>
              <a:rPr lang="fr-FR" sz="1800" dirty="0"/>
              <a:t>Nombre </a:t>
            </a:r>
            <a:r>
              <a:rPr lang="fr-FR" sz="1800" b="1" dirty="0"/>
              <a:t>fixé par l’organe délibérant, après consultation des organisations syndicales </a:t>
            </a:r>
            <a:r>
              <a:rPr lang="fr-FR" sz="1800" dirty="0"/>
              <a:t>représentées au CST, ou représentatives, </a:t>
            </a:r>
            <a:r>
              <a:rPr lang="fr-FR" sz="1800" b="1" dirty="0"/>
              <a:t>dans une fourchette qui dépend de l’effectif des agents relevant du périmètre du CST au 1</a:t>
            </a:r>
            <a:r>
              <a:rPr lang="fr-FR" sz="1800" b="1" baseline="30000" dirty="0"/>
              <a:t>er</a:t>
            </a:r>
            <a:r>
              <a:rPr lang="fr-FR" sz="1800" b="1" dirty="0"/>
              <a:t> janvier 2026 </a:t>
            </a:r>
            <a:r>
              <a:rPr lang="fr-FR" sz="1800" i="1" dirty="0"/>
              <a:t>(art R.252-36 du CGFP)</a:t>
            </a:r>
          </a:p>
          <a:p>
            <a:pPr algn="just"/>
            <a:endParaRPr lang="fr-FR" sz="1800" dirty="0"/>
          </a:p>
          <a:p>
            <a:pPr algn="just"/>
            <a:endParaRPr lang="fr-FR" sz="1800" dirty="0"/>
          </a:p>
          <a:p>
            <a:pPr algn="just"/>
            <a:endParaRPr lang="fr-FR" sz="1800" dirty="0"/>
          </a:p>
          <a:p>
            <a:pPr algn="just"/>
            <a:endParaRPr lang="fr-FR" sz="1800" dirty="0"/>
          </a:p>
          <a:p>
            <a:pPr marL="285750" indent="-285750" algn="just">
              <a:buFont typeface="Wingdings" panose="05000000000000000000" pitchFamily="2" charset="2"/>
              <a:buChar char="Ø"/>
            </a:pPr>
            <a:r>
              <a:rPr lang="fr-FR" sz="1800" dirty="0"/>
              <a:t>Nombre des représentants du personnel </a:t>
            </a:r>
            <a:r>
              <a:rPr lang="fr-FR" sz="1800" b="1" dirty="0"/>
              <a:t>obligatoirement fixé par délibération</a:t>
            </a:r>
          </a:p>
          <a:p>
            <a:pPr marL="285750" indent="-285750" algn="just">
              <a:buFont typeface="Wingdings" panose="05000000000000000000" pitchFamily="2" charset="2"/>
              <a:buChar char="Ø"/>
            </a:pPr>
            <a:r>
              <a:rPr lang="fr-FR" sz="1800" dirty="0"/>
              <a:t>Elus au scrutin de liste </a:t>
            </a:r>
          </a:p>
          <a:p>
            <a:pPr marL="285750" indent="-285750" algn="just">
              <a:buFont typeface="Wingdings" panose="05000000000000000000" pitchFamily="2" charset="2"/>
              <a:buChar char="Ø"/>
            </a:pPr>
            <a:r>
              <a:rPr lang="fr-FR" sz="1800" dirty="0"/>
              <a:t>Durée du mandat des représentants du personnel </a:t>
            </a:r>
            <a:r>
              <a:rPr lang="fr-FR" sz="1800" i="1" dirty="0"/>
              <a:t>(art R. 252-52 du CGFP) </a:t>
            </a:r>
            <a:r>
              <a:rPr lang="fr-FR" sz="1800" dirty="0"/>
              <a:t>: 4 ans</a:t>
            </a:r>
            <a:endParaRPr lang="fr-FR" sz="1800" b="1" dirty="0"/>
          </a:p>
        </p:txBody>
      </p:sp>
      <p:sp>
        <p:nvSpPr>
          <p:cNvPr id="4" name="Ellipse 3">
            <a:extLst>
              <a:ext uri="{FF2B5EF4-FFF2-40B4-BE49-F238E27FC236}">
                <a16:creationId xmlns:a16="http://schemas.microsoft.com/office/drawing/2014/main" id="{64382C47-2B9C-4763-A888-BCD8DEB20722}"/>
              </a:ext>
            </a:extLst>
          </p:cNvPr>
          <p:cNvSpPr/>
          <p:nvPr/>
        </p:nvSpPr>
        <p:spPr>
          <a:xfrm>
            <a:off x="8138160" y="2688336"/>
            <a:ext cx="2386584" cy="84124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6D6925DC-1ACE-AD6A-B0DC-90FF15062F41}"/>
              </a:ext>
            </a:extLst>
          </p:cNvPr>
          <p:cNvPicPr>
            <a:picLocks noChangeAspect="1"/>
          </p:cNvPicPr>
          <p:nvPr/>
        </p:nvPicPr>
        <p:blipFill>
          <a:blip r:embed="rId2"/>
          <a:stretch>
            <a:fillRect/>
          </a:stretch>
        </p:blipFill>
        <p:spPr>
          <a:xfrm>
            <a:off x="3268585" y="3456346"/>
            <a:ext cx="5654830" cy="1367287"/>
          </a:xfrm>
          <a:prstGeom prst="rect">
            <a:avLst/>
          </a:prstGeom>
        </p:spPr>
      </p:pic>
    </p:spTree>
    <p:extLst>
      <p:ext uri="{BB962C8B-B14F-4D97-AF65-F5344CB8AC3E}">
        <p14:creationId xmlns:p14="http://schemas.microsoft.com/office/powerpoint/2010/main" val="535325038"/>
      </p:ext>
    </p:extLst>
  </p:cSld>
  <p:clrMapOvr>
    <a:masterClrMapping/>
  </p:clrMapOvr>
</p:sld>
</file>

<file path=ppt/theme/theme1.xml><?xml version="1.0" encoding="utf-8"?>
<a:theme xmlns:a="http://schemas.openxmlformats.org/drawingml/2006/main" name="ppt modele 2024">
  <a:themeElements>
    <a:clrScheme name="CDG 59 - thème 2024">
      <a:dk1>
        <a:sysClr val="windowText" lastClr="000000"/>
      </a:dk1>
      <a:lt1>
        <a:sysClr val="window" lastClr="FFFFFF"/>
      </a:lt1>
      <a:dk2>
        <a:srgbClr val="44546A"/>
      </a:dk2>
      <a:lt2>
        <a:srgbClr val="E7E6E6"/>
      </a:lt2>
      <a:accent1>
        <a:srgbClr val="263275"/>
      </a:accent1>
      <a:accent2>
        <a:srgbClr val="E30611"/>
      </a:accent2>
      <a:accent3>
        <a:srgbClr val="9CADED"/>
      </a:accent3>
      <a:accent4>
        <a:srgbClr val="E84245"/>
      </a:accent4>
      <a:accent5>
        <a:srgbClr val="612E78"/>
      </a:accent5>
      <a:accent6>
        <a:srgbClr val="9C0008"/>
      </a:accent6>
      <a:hlink>
        <a:srgbClr val="0563C1"/>
      </a:hlink>
      <a:folHlink>
        <a:srgbClr val="954F72"/>
      </a:folHlink>
    </a:clrScheme>
    <a:fontScheme name="CDG 59">
      <a:majorFont>
        <a:latin typeface="Trebuchet MS"/>
        <a:ea typeface=""/>
        <a:cs typeface=""/>
      </a:majorFont>
      <a:minorFont>
        <a:latin typeface="Trebuchet MS"/>
        <a:ea typeface=""/>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bodyPr/>
      <a:lstStyle>
        <a:defPPr marL="0" indent="0">
          <a:spcBef>
            <a:spcPts val="0"/>
          </a:spcBef>
          <a:spcAft>
            <a:spcPts val="1200"/>
          </a:spcAft>
          <a:buFont typeface="Arial" panose="020B0604020202020204" pitchFamily="34" charset="0"/>
          <a:buNone/>
          <a:defRPr dirty="0" smtClean="0">
            <a:solidFill>
              <a:schemeClr val="accent2"/>
            </a:solidFill>
          </a:defRPr>
        </a:defPPr>
      </a:lstStyle>
    </a:txDef>
  </a:objectDefaults>
  <a:extraClrSchemeLst/>
  <a:extLst>
    <a:ext uri="{05A4C25C-085E-4340-85A3-A5531E510DB2}">
      <thm15:themeFamily xmlns:thm15="http://schemas.microsoft.com/office/thememl/2012/main" name="ppt" id="{11E7ACF4-B0A7-4C34-962F-640F8ECF2B3B}" vid="{EE4D6694-53EA-4258-86A9-93995C085D3C}"/>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35d3eeb-0348-4447-b487-86f0291aedcd" xsi:nil="true"/>
    <lcf76f155ced4ddcb4097134ff3c332f xmlns="70c23bdd-ec64-4b52-9012-c49b67b05125">
      <Terms xmlns="http://schemas.microsoft.com/office/infopath/2007/PartnerControls"/>
    </lcf76f155ced4ddcb4097134ff3c332f>
    <Statut xmlns="70c23bdd-ec64-4b52-9012-c49b67b05125">A faire</Statut>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D991F61ADF2D04D8B866173BC93BB5F" ma:contentTypeVersion="12" ma:contentTypeDescription="Crée un document." ma:contentTypeScope="" ma:versionID="290367e5680c9bcff153a562eff967cc">
  <xsd:schema xmlns:xsd="http://www.w3.org/2001/XMLSchema" xmlns:xs="http://www.w3.org/2001/XMLSchema" xmlns:p="http://schemas.microsoft.com/office/2006/metadata/properties" xmlns:ns2="70c23bdd-ec64-4b52-9012-c49b67b05125" xmlns:ns3="435d3eeb-0348-4447-b487-86f0291aedcd" targetNamespace="http://schemas.microsoft.com/office/2006/metadata/properties" ma:root="true" ma:fieldsID="37471d923c749d191caaaca1d8f2c44c" ns2:_="" ns3:_="">
    <xsd:import namespace="70c23bdd-ec64-4b52-9012-c49b67b05125"/>
    <xsd:import namespace="435d3eeb-0348-4447-b487-86f0291aedc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Statut"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c23bdd-ec64-4b52-9012-c49b67b051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b613a050-062e-4816-9504-a01f8e1eae5b"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Statut" ma:index="18" nillable="true" ma:displayName="Statut" ma:default="A faire" ma:format="Dropdown" ma:internalName="Statut">
      <xsd:simpleType>
        <xsd:restriction base="dms:Choice">
          <xsd:enumeration value="A faire"/>
          <xsd:enumeration value="En cours"/>
          <xsd:enumeration value="A compléter"/>
          <xsd:enumeration value="Fait"/>
        </xsd:restriction>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5d3eeb-0348-4447-b487-86f0291aedc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5b0fb75-6986-466f-a49b-b52a4aa81e89}" ma:internalName="TaxCatchAll" ma:showField="CatchAllData" ma:web="435d3eeb-0348-4447-b487-86f0291aedc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3223EEA-4BAC-45B8-A1E7-5B4D54372D54}">
  <ds:schemaRefs>
    <ds:schemaRef ds:uri="http://schemas.microsoft.com/sharepoint/v3/contenttype/forms"/>
  </ds:schemaRefs>
</ds:datastoreItem>
</file>

<file path=customXml/itemProps2.xml><?xml version="1.0" encoding="utf-8"?>
<ds:datastoreItem xmlns:ds="http://schemas.openxmlformats.org/officeDocument/2006/customXml" ds:itemID="{39ECEA0E-5537-4216-8D08-D1D91F6BE025}">
  <ds:schemaRefs>
    <ds:schemaRef ds:uri="http://purl.org/dc/dcmitype/"/>
    <ds:schemaRef ds:uri="http://schemas.microsoft.com/office/2006/metadata/properties"/>
    <ds:schemaRef ds:uri="http://schemas.microsoft.com/office/infopath/2007/PartnerControls"/>
    <ds:schemaRef ds:uri="435d3eeb-0348-4447-b487-86f0291aedcd"/>
    <ds:schemaRef ds:uri="http://purl.org/dc/terms/"/>
    <ds:schemaRef ds:uri="http://schemas.microsoft.com/office/2006/documentManagement/types"/>
    <ds:schemaRef ds:uri="http://schemas.openxmlformats.org/package/2006/metadata/core-properties"/>
    <ds:schemaRef ds:uri="70c23bdd-ec64-4b52-9012-c49b67b05125"/>
    <ds:schemaRef ds:uri="http://www.w3.org/XML/1998/namespace"/>
    <ds:schemaRef ds:uri="http://purl.org/dc/elements/1.1/"/>
  </ds:schemaRefs>
</ds:datastoreItem>
</file>

<file path=customXml/itemProps3.xml><?xml version="1.0" encoding="utf-8"?>
<ds:datastoreItem xmlns:ds="http://schemas.openxmlformats.org/officeDocument/2006/customXml" ds:itemID="{49AF5548-60B4-4DB6-B0BD-D6353CAC9808}">
  <ds:schemaRefs>
    <ds:schemaRef ds:uri="435d3eeb-0348-4447-b487-86f0291aedcd"/>
    <ds:schemaRef ds:uri="70c23bdd-ec64-4b52-9012-c49b67b0512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468</TotalTime>
  <Words>4516</Words>
  <Application>Microsoft Office PowerPoint</Application>
  <PresentationFormat>Grand écran</PresentationFormat>
  <Paragraphs>460</Paragraphs>
  <Slides>32</Slides>
  <Notes>1</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32</vt:i4>
      </vt:variant>
    </vt:vector>
  </HeadingPairs>
  <TitlesOfParts>
    <vt:vector size="42" baseType="lpstr">
      <vt:lpstr>Aptos</vt:lpstr>
      <vt:lpstr>Aptos Narrow</vt:lpstr>
      <vt:lpstr>Arial</vt:lpstr>
      <vt:lpstr>Calibri</vt:lpstr>
      <vt:lpstr>Courier New</vt:lpstr>
      <vt:lpstr>Poppins</vt:lpstr>
      <vt:lpstr>Times New Roman</vt:lpstr>
      <vt:lpstr>Trebuchet MS</vt:lpstr>
      <vt:lpstr>Wingdings</vt:lpstr>
      <vt:lpstr>ppt modele 2024</vt:lpstr>
      <vt:lpstr>Les élections professionnelles 2026 </vt:lpstr>
      <vt:lpstr>Présentation PowerPoint</vt:lpstr>
      <vt:lpstr>Présentation PowerPoint</vt:lpstr>
      <vt:lpstr>1. Le Comité Social Territorial</vt:lpstr>
      <vt:lpstr>1. Le Comité Social Territorial</vt:lpstr>
      <vt:lpstr>1. Le Comité Social Territorial</vt:lpstr>
      <vt:lpstr>1. Le Comité Social Territorial </vt:lpstr>
      <vt:lpstr>1. Le Comité Social Territorial </vt:lpstr>
      <vt:lpstr>1. Le Comité Social Territorial </vt:lpstr>
      <vt:lpstr>1. Le Comité Social Territorial </vt:lpstr>
      <vt:lpstr>2. La Formation Spécialisée en Santé, Sécurité et Conditions de Travail </vt:lpstr>
      <vt:lpstr>2. La Formation Spécialisée </vt:lpstr>
      <vt:lpstr>3. Les différentes phases des élections professionnelles</vt:lpstr>
      <vt:lpstr>3. Les différentes phases des élections professionnelles   </vt:lpstr>
      <vt:lpstr>3. Les différentes phases des élections professionnelles </vt:lpstr>
      <vt:lpstr>3. Les différentes phases des élections professionnelles   </vt:lpstr>
      <vt:lpstr>3. Les différentes phases des élections professionnelles   </vt:lpstr>
      <vt:lpstr>3. Les différentes phases des élections professionnelles   </vt:lpstr>
      <vt:lpstr>3. Les différentes phases des élections professionnelles   </vt:lpstr>
      <vt:lpstr>3. Les différentes phases des élections professionnelles   </vt:lpstr>
      <vt:lpstr>3. Les différentes phases des élections professionnelles   </vt:lpstr>
      <vt:lpstr> </vt:lpstr>
      <vt:lpstr>3. Les différentes phases des élections professionnelles   </vt:lpstr>
      <vt:lpstr>  </vt:lpstr>
      <vt:lpstr>  </vt:lpstr>
      <vt:lpstr>  </vt:lpstr>
      <vt:lpstr>3. Les différentes phases des élections professionnelles   </vt:lpstr>
      <vt:lpstr>   </vt:lpstr>
      <vt:lpstr> </vt:lpstr>
      <vt:lpstr> </vt:lpstr>
      <vt:lpstr>3. L différentes phases des élections professionnelles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Gaëlle LE MEROUR</dc:creator>
  <cp:lastModifiedBy>Céline TARTARE</cp:lastModifiedBy>
  <cp:revision>54</cp:revision>
  <cp:lastPrinted>2026-04-28T08:38:31Z</cp:lastPrinted>
  <dcterms:created xsi:type="dcterms:W3CDTF">2024-06-03T09:16:52Z</dcterms:created>
  <dcterms:modified xsi:type="dcterms:W3CDTF">2026-07-06T13:56:31Z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929e4df-8cd6-4125-9092-7c212054b57d_Enabled">
    <vt:lpwstr>true</vt:lpwstr>
  </property>
  <property fmtid="{D5CDD505-2E9C-101B-9397-08002B2CF9AE}" pid="3" name="MSIP_Label_6929e4df-8cd6-4125-9092-7c212054b57d_SetDate">
    <vt:lpwstr>2025-11-06T06:49:42Z</vt:lpwstr>
  </property>
  <property fmtid="{D5CDD505-2E9C-101B-9397-08002B2CF9AE}" pid="4" name="MSIP_Label_6929e4df-8cd6-4125-9092-7c212054b57d_Method">
    <vt:lpwstr>Standard</vt:lpwstr>
  </property>
  <property fmtid="{D5CDD505-2E9C-101B-9397-08002B2CF9AE}" pid="5" name="MSIP_Label_6929e4df-8cd6-4125-9092-7c212054b57d_Name">
    <vt:lpwstr>Interne</vt:lpwstr>
  </property>
  <property fmtid="{D5CDD505-2E9C-101B-9397-08002B2CF9AE}" pid="6" name="MSIP_Label_6929e4df-8cd6-4125-9092-7c212054b57d_SiteId">
    <vt:lpwstr>e3838426-4032-426d-979b-6571b394c661</vt:lpwstr>
  </property>
  <property fmtid="{D5CDD505-2E9C-101B-9397-08002B2CF9AE}" pid="7" name="MSIP_Label_6929e4df-8cd6-4125-9092-7c212054b57d_ActionId">
    <vt:lpwstr>a11d5ac6-0ca9-4843-90ed-4a4ee2f24110</vt:lpwstr>
  </property>
  <property fmtid="{D5CDD505-2E9C-101B-9397-08002B2CF9AE}" pid="8" name="MSIP_Label_6929e4df-8cd6-4125-9092-7c212054b57d_ContentBits">
    <vt:lpwstr>0</vt:lpwstr>
  </property>
  <property fmtid="{D5CDD505-2E9C-101B-9397-08002B2CF9AE}" pid="9" name="ContentTypeId">
    <vt:lpwstr>0x0101001D991F61ADF2D04D8B866173BC93BB5F</vt:lpwstr>
  </property>
  <property fmtid="{D5CDD505-2E9C-101B-9397-08002B2CF9AE}" pid="10" name="MSIP_Label_6929e4df-8cd6-4125-9092-7c212054b57d_Tag">
    <vt:lpwstr>10, 3, 0, 2</vt:lpwstr>
  </property>
  <property fmtid="{D5CDD505-2E9C-101B-9397-08002B2CF9AE}" pid="11" name="MediaServiceImageTags">
    <vt:lpwstr/>
  </property>
</Properties>
</file>